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0" r:id="rId15"/>
    <p:sldId id="268" r:id="rId16"/>
    <p:sldId id="272" r:id="rId17"/>
    <p:sldId id="273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38B1855-1B75-4FBE-930C-398BA8C253C6}" styleName="Stijl, thema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Geen stijl, tabel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6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sche 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1/4/2021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en.wikipedia.org/wiki/Museum_Campus" TargetMode="External"/><Relationship Id="rId3" Type="http://schemas.openxmlformats.org/officeDocument/2006/relationships/hyperlink" Target="https://en.wikipedia.org/wiki/Englewood,_Chicago" TargetMode="External"/><Relationship Id="rId7" Type="http://schemas.openxmlformats.org/officeDocument/2006/relationships/hyperlink" Target="https://en.wikipedia.org/wiki/Millennium_Park" TargetMode="External"/><Relationship Id="rId2" Type="http://schemas.openxmlformats.org/officeDocument/2006/relationships/hyperlink" Target="https://en.wikipedia.org/wiki/Austin,_Chicago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Printer%27s_Row,_Chicago" TargetMode="External"/><Relationship Id="rId5" Type="http://schemas.openxmlformats.org/officeDocument/2006/relationships/hyperlink" Target="https://en.wikipedia.org/wiki/East_Garfield_Park,_Chicago" TargetMode="External"/><Relationship Id="rId4" Type="http://schemas.openxmlformats.org/officeDocument/2006/relationships/hyperlink" Target="https://en.wikipedia.org/wiki/West_Garfield_Park,_Chicago" TargetMode="External"/><Relationship Id="rId9" Type="http://schemas.openxmlformats.org/officeDocument/2006/relationships/hyperlink" Target="https://en.wikipedia.org/wiki/Magnificent_Mile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://www.city-data.com/crime/crime-Chicago-Illinois.html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oursquare.com/" TargetMode="External"/><Relationship Id="rId2" Type="http://schemas.openxmlformats.org/officeDocument/2006/relationships/hyperlink" Target="https://data.cityofchicago.org/Facilities-Geographic-Boundaries/Boundaries-Neighborhoods/bbvz-uum9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hyperlink" Target="https://www.chicago.gov/city/en/dataset/crime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scikit-learn.org/stable/modules/generated/sklearn.metrics.jaccard_score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e bronafbeelding bekijken">
            <a:extLst>
              <a:ext uri="{FF2B5EF4-FFF2-40B4-BE49-F238E27FC236}">
                <a16:creationId xmlns:a16="http://schemas.microsoft.com/office/drawing/2014/main" id="{0AC6B124-D054-46CE-A3ED-2F7CDA7F4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3440" y="1940560"/>
            <a:ext cx="4533900" cy="2560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4EF99EC9-6D47-4278-BA7B-05F93D7CE3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238999" cy="2971051"/>
          </a:xfrm>
        </p:spPr>
        <p:txBody>
          <a:bodyPr/>
          <a:lstStyle/>
          <a:p>
            <a:r>
              <a:rPr lang="en-US" sz="4800" dirty="0"/>
              <a:t>A comparison of Chicago neighborhoods in terms of business and social activity against crime rate.</a:t>
            </a:r>
            <a:endParaRPr lang="nl-BE" sz="4800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51742199-6608-4A51-BC6E-8EDE63AF6D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BE" dirty="0"/>
              <a:t>Data </a:t>
            </a:r>
            <a:r>
              <a:rPr lang="nl-BE" dirty="0" err="1"/>
              <a:t>Science</a:t>
            </a:r>
            <a:r>
              <a:rPr lang="nl-BE" dirty="0"/>
              <a:t> – </a:t>
            </a:r>
            <a:r>
              <a:rPr lang="nl-BE" dirty="0" err="1"/>
              <a:t>Final</a:t>
            </a:r>
            <a:r>
              <a:rPr lang="nl-BE" dirty="0"/>
              <a:t> </a:t>
            </a:r>
            <a:r>
              <a:rPr lang="nl-BE" dirty="0" err="1"/>
              <a:t>Capstone</a:t>
            </a:r>
            <a:r>
              <a:rPr lang="nl-BE" dirty="0"/>
              <a:t> Project </a:t>
            </a:r>
            <a:r>
              <a:rPr lang="nl-BE" dirty="0" err="1"/>
              <a:t>by</a:t>
            </a:r>
            <a:r>
              <a:rPr lang="nl-BE" dirty="0"/>
              <a:t> Marc Hauptmann</a:t>
            </a:r>
          </a:p>
        </p:txBody>
      </p:sp>
      <p:pic>
        <p:nvPicPr>
          <p:cNvPr id="1028" name="Picture 4" descr="Afbeeldingsresultaten voor chicago wappen">
            <a:extLst>
              <a:ext uri="{FF2B5EF4-FFF2-40B4-BE49-F238E27FC236}">
                <a16:creationId xmlns:a16="http://schemas.microsoft.com/office/drawing/2014/main" id="{9870D535-C0E6-43F8-A613-3D01CFB150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1918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7B6565-A029-4258-98C3-74C3CD605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Results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2A43AF65-2E12-41C6-B1DA-46361822923B}"/>
              </a:ext>
            </a:extLst>
          </p:cNvPr>
          <p:cNvSpPr txBox="1"/>
          <p:nvPr/>
        </p:nvSpPr>
        <p:spPr>
          <a:xfrm>
            <a:off x="818712" y="1417638"/>
            <a:ext cx="100302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Crime characteristics of Chicago neighborhoods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430F2735-B541-42EB-A002-4C2F8D110E78}"/>
              </a:ext>
            </a:extLst>
          </p:cNvPr>
          <p:cNvPicPr/>
          <p:nvPr/>
        </p:nvPicPr>
        <p:blipFill rotWithShape="1">
          <a:blip r:embed="rId2"/>
          <a:srcRect b="2439"/>
          <a:stretch/>
        </p:blipFill>
        <p:spPr bwMode="auto">
          <a:xfrm>
            <a:off x="434441" y="2621768"/>
            <a:ext cx="5381625" cy="423623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0828BE0C-05F3-4BAD-A469-3EAA57301F8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784"/>
          <a:stretch/>
        </p:blipFill>
        <p:spPr bwMode="auto">
          <a:xfrm>
            <a:off x="6375934" y="2621768"/>
            <a:ext cx="5381625" cy="350021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830BBE64-A14E-4C5B-A7F9-A9C4317C8C88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546"/>
          <a:stretch/>
        </p:blipFill>
        <p:spPr bwMode="auto">
          <a:xfrm>
            <a:off x="4302851" y="2632298"/>
            <a:ext cx="1551305" cy="1324610"/>
          </a:xfrm>
          <a:prstGeom prst="rect">
            <a:avLst/>
          </a:prstGeom>
          <a:noFill/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EC5E09FD-D472-4577-842F-4A16E3C2708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3649"/>
          <a:stretch/>
        </p:blipFill>
        <p:spPr>
          <a:xfrm>
            <a:off x="10261080" y="2621768"/>
            <a:ext cx="1551305" cy="1335140"/>
          </a:xfrm>
          <a:prstGeom prst="rect">
            <a:avLst/>
          </a:prstGeom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9115239B-4FBF-4417-BC95-CF0ABDD84502}"/>
              </a:ext>
            </a:extLst>
          </p:cNvPr>
          <p:cNvSpPr txBox="1"/>
          <p:nvPr/>
        </p:nvSpPr>
        <p:spPr>
          <a:xfrm>
            <a:off x="622220" y="1985967"/>
            <a:ext cx="500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/>
              <a:t>Top crime-</a:t>
            </a:r>
            <a:r>
              <a:rPr lang="nl-BE" b="1" dirty="0" err="1"/>
              <a:t>ridden</a:t>
            </a:r>
            <a:r>
              <a:rPr lang="nl-BE" b="1" dirty="0"/>
              <a:t> </a:t>
            </a:r>
            <a:r>
              <a:rPr lang="nl-BE" b="1" dirty="0" err="1"/>
              <a:t>neighborhoods</a:t>
            </a:r>
            <a:r>
              <a:rPr lang="nl-BE" b="1" dirty="0"/>
              <a:t> </a:t>
            </a:r>
            <a:r>
              <a:rPr lang="nl-BE" b="1" dirty="0" err="1"/>
              <a:t>characterized</a:t>
            </a:r>
            <a:r>
              <a:rPr lang="nl-BE" b="1" dirty="0"/>
              <a:t> </a:t>
            </a:r>
            <a:r>
              <a:rPr lang="nl-BE" b="1" dirty="0" err="1"/>
              <a:t>by</a:t>
            </a:r>
            <a:r>
              <a:rPr lang="nl-BE" b="1" dirty="0"/>
              <a:t> </a:t>
            </a:r>
            <a:r>
              <a:rPr lang="nl-BE" b="1" u="sng" dirty="0"/>
              <a:t>violent crimes</a:t>
            </a:r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609A0BFF-2F80-49DD-809D-4692E0DA8234}"/>
              </a:ext>
            </a:extLst>
          </p:cNvPr>
          <p:cNvSpPr txBox="1"/>
          <p:nvPr/>
        </p:nvSpPr>
        <p:spPr>
          <a:xfrm>
            <a:off x="6636940" y="1985967"/>
            <a:ext cx="500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 err="1"/>
              <a:t>Least</a:t>
            </a:r>
            <a:r>
              <a:rPr lang="nl-BE" b="1" dirty="0"/>
              <a:t> crime-</a:t>
            </a:r>
            <a:r>
              <a:rPr lang="nl-BE" b="1" dirty="0" err="1"/>
              <a:t>ridden</a:t>
            </a:r>
            <a:r>
              <a:rPr lang="nl-BE" b="1" dirty="0"/>
              <a:t> </a:t>
            </a:r>
            <a:r>
              <a:rPr lang="nl-BE" b="1" dirty="0" err="1"/>
              <a:t>neighborhoods</a:t>
            </a:r>
            <a:r>
              <a:rPr lang="nl-BE" b="1" dirty="0"/>
              <a:t> </a:t>
            </a:r>
            <a:r>
              <a:rPr lang="nl-BE" b="1" dirty="0" err="1"/>
              <a:t>characterized</a:t>
            </a:r>
            <a:r>
              <a:rPr lang="nl-BE" b="1" dirty="0"/>
              <a:t> </a:t>
            </a:r>
            <a:r>
              <a:rPr lang="nl-BE" b="1" dirty="0" err="1"/>
              <a:t>by</a:t>
            </a:r>
            <a:r>
              <a:rPr lang="nl-BE" b="1" dirty="0"/>
              <a:t> </a:t>
            </a:r>
            <a:r>
              <a:rPr lang="nl-BE" b="1" u="sng" dirty="0" err="1"/>
              <a:t>various</a:t>
            </a:r>
            <a:r>
              <a:rPr lang="nl-BE" b="1" u="sng" dirty="0"/>
              <a:t> types of </a:t>
            </a:r>
            <a:r>
              <a:rPr lang="nl-BE" b="1" u="sng" dirty="0" err="1"/>
              <a:t>theft</a:t>
            </a:r>
            <a:endParaRPr lang="nl-BE" b="1" u="sng" dirty="0"/>
          </a:p>
        </p:txBody>
      </p:sp>
      <p:pic>
        <p:nvPicPr>
          <p:cNvPr id="11" name="Picture 4" descr="Afbeeldingsresultaten voor chicago wappen">
            <a:extLst>
              <a:ext uri="{FF2B5EF4-FFF2-40B4-BE49-F238E27FC236}">
                <a16:creationId xmlns:a16="http://schemas.microsoft.com/office/drawing/2014/main" id="{0679C760-586B-469E-8861-337B7EB924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3580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9B56F4-94F2-4C9D-9986-F9FDF190C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Results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BB4864A6-2E93-44BE-AE13-8EAC07AA6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889" y="2909582"/>
            <a:ext cx="5090601" cy="3651821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2021B2BE-A265-4002-8924-0ACBA6E77C0F}"/>
              </a:ext>
            </a:extLst>
          </p:cNvPr>
          <p:cNvPicPr/>
          <p:nvPr/>
        </p:nvPicPr>
        <p:blipFill rotWithShape="1">
          <a:blip r:embed="rId3"/>
          <a:srcRect b="36110"/>
          <a:stretch/>
        </p:blipFill>
        <p:spPr>
          <a:xfrm>
            <a:off x="6217919" y="1774507"/>
            <a:ext cx="5760720" cy="1799273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A80DEE49-D36D-47A1-820E-B9E852F8F0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5549"/>
          <a:stretch/>
        </p:blipFill>
        <p:spPr>
          <a:xfrm>
            <a:off x="6217420" y="3704329"/>
            <a:ext cx="5761219" cy="1744590"/>
          </a:xfrm>
          <a:prstGeom prst="rect">
            <a:avLst/>
          </a:prstGeom>
          <a:ln w="38100">
            <a:solidFill>
              <a:srgbClr val="7030A0"/>
            </a:solidFill>
          </a:ln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97935FB6-3933-4587-9FD2-CA349F87B8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7420" y="5617569"/>
            <a:ext cx="5761219" cy="1225402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cxnSp>
        <p:nvCxnSpPr>
          <p:cNvPr id="9" name="Rechte verbindingslijn met pijl 8">
            <a:extLst>
              <a:ext uri="{FF2B5EF4-FFF2-40B4-BE49-F238E27FC236}">
                <a16:creationId xmlns:a16="http://schemas.microsoft.com/office/drawing/2014/main" id="{EB9760A5-79B3-49CF-9497-F04326E84060}"/>
              </a:ext>
            </a:extLst>
          </p:cNvPr>
          <p:cNvCxnSpPr>
            <a:cxnSpLocks/>
            <a:stCxn id="7" idx="1"/>
          </p:cNvCxnSpPr>
          <p:nvPr/>
        </p:nvCxnSpPr>
        <p:spPr>
          <a:xfrm flipH="1" flipV="1">
            <a:off x="2854960" y="4594566"/>
            <a:ext cx="3362460" cy="1635704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E659B497-4CCF-4D51-9DDB-B8CA5C79DD4B}"/>
              </a:ext>
            </a:extLst>
          </p:cNvPr>
          <p:cNvCxnSpPr>
            <a:cxnSpLocks/>
            <a:stCxn id="6" idx="1"/>
          </p:cNvCxnSpPr>
          <p:nvPr/>
        </p:nvCxnSpPr>
        <p:spPr>
          <a:xfrm flipH="1" flipV="1">
            <a:off x="2763520" y="4234899"/>
            <a:ext cx="3453900" cy="341725"/>
          </a:xfrm>
          <a:prstGeom prst="straightConnector1">
            <a:avLst/>
          </a:prstGeom>
          <a:ln w="28575">
            <a:solidFill>
              <a:srgbClr val="7030A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Rechte verbindingslijn met pijl 12">
            <a:extLst>
              <a:ext uri="{FF2B5EF4-FFF2-40B4-BE49-F238E27FC236}">
                <a16:creationId xmlns:a16="http://schemas.microsoft.com/office/drawing/2014/main" id="{6C15FA7D-2FEB-4717-BCCA-865E9F1EC449}"/>
              </a:ext>
            </a:extLst>
          </p:cNvPr>
          <p:cNvCxnSpPr>
            <a:cxnSpLocks/>
          </p:cNvCxnSpPr>
          <p:nvPr/>
        </p:nvCxnSpPr>
        <p:spPr>
          <a:xfrm flipH="1">
            <a:off x="2854960" y="2699544"/>
            <a:ext cx="3362959" cy="2384515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kstvak 16">
            <a:extLst>
              <a:ext uri="{FF2B5EF4-FFF2-40B4-BE49-F238E27FC236}">
                <a16:creationId xmlns:a16="http://schemas.microsoft.com/office/drawing/2014/main" id="{7BB2E1CF-512E-4339-A5E3-618751F3F7CB}"/>
              </a:ext>
            </a:extLst>
          </p:cNvPr>
          <p:cNvSpPr txBox="1"/>
          <p:nvPr/>
        </p:nvSpPr>
        <p:spPr>
          <a:xfrm>
            <a:off x="7863840" y="2502548"/>
            <a:ext cx="2570480" cy="369332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accent6"/>
                </a:solidFill>
              </a:rPr>
              <a:t>Violent crimes</a:t>
            </a:r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5EE4222E-A8D7-4688-A8CF-6809D69A329F}"/>
              </a:ext>
            </a:extLst>
          </p:cNvPr>
          <p:cNvSpPr txBox="1"/>
          <p:nvPr/>
        </p:nvSpPr>
        <p:spPr>
          <a:xfrm>
            <a:off x="7863840" y="4437728"/>
            <a:ext cx="2570480" cy="646331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nl-BE" b="1" dirty="0" err="1">
                <a:solidFill>
                  <a:srgbClr val="7030A0"/>
                </a:solidFill>
              </a:rPr>
              <a:t>Petty</a:t>
            </a:r>
            <a:r>
              <a:rPr lang="nl-BE" b="1" dirty="0">
                <a:solidFill>
                  <a:srgbClr val="7030A0"/>
                </a:solidFill>
              </a:rPr>
              <a:t> </a:t>
            </a:r>
            <a:r>
              <a:rPr lang="nl-BE" b="1" dirty="0" err="1">
                <a:solidFill>
                  <a:srgbClr val="7030A0"/>
                </a:solidFill>
              </a:rPr>
              <a:t>and</a:t>
            </a:r>
            <a:r>
              <a:rPr lang="nl-BE" b="1" dirty="0">
                <a:solidFill>
                  <a:srgbClr val="7030A0"/>
                </a:solidFill>
              </a:rPr>
              <a:t> </a:t>
            </a:r>
            <a:r>
              <a:rPr lang="nl-BE" b="1" dirty="0" err="1">
                <a:solidFill>
                  <a:srgbClr val="7030A0"/>
                </a:solidFill>
              </a:rPr>
              <a:t>heavier</a:t>
            </a:r>
            <a:r>
              <a:rPr lang="nl-BE" b="1" dirty="0">
                <a:solidFill>
                  <a:srgbClr val="7030A0"/>
                </a:solidFill>
              </a:rPr>
              <a:t> </a:t>
            </a:r>
            <a:r>
              <a:rPr lang="nl-BE" b="1" dirty="0" err="1">
                <a:solidFill>
                  <a:srgbClr val="7030A0"/>
                </a:solidFill>
              </a:rPr>
              <a:t>theft</a:t>
            </a:r>
            <a:endParaRPr lang="nl-BE" b="1" dirty="0">
              <a:solidFill>
                <a:srgbClr val="7030A0"/>
              </a:solidFill>
            </a:endParaRPr>
          </a:p>
        </p:txBody>
      </p:sp>
      <p:sp>
        <p:nvSpPr>
          <p:cNvPr id="19" name="Tekstvak 18">
            <a:extLst>
              <a:ext uri="{FF2B5EF4-FFF2-40B4-BE49-F238E27FC236}">
                <a16:creationId xmlns:a16="http://schemas.microsoft.com/office/drawing/2014/main" id="{3D4BC91A-3385-4AA4-A861-8F2E8127225E}"/>
              </a:ext>
            </a:extLst>
          </p:cNvPr>
          <p:cNvSpPr txBox="1"/>
          <p:nvPr/>
        </p:nvSpPr>
        <p:spPr>
          <a:xfrm>
            <a:off x="7863840" y="5987128"/>
            <a:ext cx="2570480" cy="369332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accent1"/>
                </a:solidFill>
              </a:rPr>
              <a:t>Retail </a:t>
            </a:r>
            <a:r>
              <a:rPr lang="nl-BE" b="1" dirty="0" err="1">
                <a:solidFill>
                  <a:schemeClr val="accent1"/>
                </a:solidFill>
              </a:rPr>
              <a:t>theft</a:t>
            </a:r>
            <a:endParaRPr lang="nl-BE" b="1" dirty="0">
              <a:solidFill>
                <a:schemeClr val="accent1"/>
              </a:solidFill>
            </a:endParaRPr>
          </a:p>
        </p:txBody>
      </p:sp>
      <p:sp>
        <p:nvSpPr>
          <p:cNvPr id="20" name="Tekstvak 19">
            <a:extLst>
              <a:ext uri="{FF2B5EF4-FFF2-40B4-BE49-F238E27FC236}">
                <a16:creationId xmlns:a16="http://schemas.microsoft.com/office/drawing/2014/main" id="{EDEAC141-70A6-4E2C-AF3B-7CCBEBF7F3D5}"/>
              </a:ext>
            </a:extLst>
          </p:cNvPr>
          <p:cNvSpPr txBox="1"/>
          <p:nvPr/>
        </p:nvSpPr>
        <p:spPr>
          <a:xfrm>
            <a:off x="670559" y="2264046"/>
            <a:ext cx="500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 err="1"/>
              <a:t>Geographic</a:t>
            </a:r>
            <a:r>
              <a:rPr lang="nl-BE" b="1" dirty="0"/>
              <a:t> </a:t>
            </a:r>
            <a:r>
              <a:rPr lang="nl-BE" b="1" dirty="0" err="1"/>
              <a:t>distribution</a:t>
            </a:r>
            <a:r>
              <a:rPr lang="nl-BE" b="1" dirty="0"/>
              <a:t> of different types of crimes </a:t>
            </a:r>
            <a:r>
              <a:rPr lang="nl-BE" b="1" dirty="0" err="1"/>
              <a:t>and</a:t>
            </a:r>
            <a:r>
              <a:rPr lang="nl-BE" b="1" dirty="0"/>
              <a:t> link </a:t>
            </a:r>
            <a:r>
              <a:rPr lang="nl-BE" b="1" dirty="0" err="1"/>
              <a:t>to</a:t>
            </a:r>
            <a:r>
              <a:rPr lang="nl-BE" b="1" dirty="0"/>
              <a:t> crime </a:t>
            </a:r>
            <a:r>
              <a:rPr lang="nl-BE" b="1" dirty="0" err="1"/>
              <a:t>rate</a:t>
            </a:r>
            <a:r>
              <a:rPr lang="nl-BE" b="1" dirty="0"/>
              <a:t> </a:t>
            </a:r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D05D4A69-AB93-43B2-BD9D-549C7CAF731F}"/>
              </a:ext>
            </a:extLst>
          </p:cNvPr>
          <p:cNvSpPr txBox="1"/>
          <p:nvPr/>
        </p:nvSpPr>
        <p:spPr>
          <a:xfrm>
            <a:off x="818712" y="1417638"/>
            <a:ext cx="100302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Crime characteristics of Chicago neighborhoods</a:t>
            </a:r>
          </a:p>
        </p:txBody>
      </p:sp>
      <p:pic>
        <p:nvPicPr>
          <p:cNvPr id="26" name="Picture 4" descr="Afbeeldingsresultaten voor chicago wappen">
            <a:extLst>
              <a:ext uri="{FF2B5EF4-FFF2-40B4-BE49-F238E27FC236}">
                <a16:creationId xmlns:a16="http://schemas.microsoft.com/office/drawing/2014/main" id="{BFB8FFF2-5091-4361-99E0-87FC599E0D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5824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E3DD8F-D9A7-4F58-B615-A8E36CFF1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Results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4CA9820D-65C2-45BE-A912-AA90C973E1DE}"/>
              </a:ext>
            </a:extLst>
          </p:cNvPr>
          <p:cNvSpPr txBox="1"/>
          <p:nvPr/>
        </p:nvSpPr>
        <p:spPr>
          <a:xfrm>
            <a:off x="818712" y="1417638"/>
            <a:ext cx="100302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Characteristic venues of Chicago neighborhoods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70C2B37F-4F31-4468-988B-8449BD02A6B8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647" y="2969747"/>
            <a:ext cx="5183505" cy="3441065"/>
          </a:xfrm>
          <a:prstGeom prst="rect">
            <a:avLst/>
          </a:prstGeom>
          <a:noFill/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9D6684D8-72D4-434B-9DBF-024038938C65}"/>
              </a:ext>
            </a:extLst>
          </p:cNvPr>
          <p:cNvSpPr txBox="1"/>
          <p:nvPr/>
        </p:nvSpPr>
        <p:spPr>
          <a:xfrm>
            <a:off x="670559" y="2264046"/>
            <a:ext cx="500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 err="1"/>
              <a:t>Geographic</a:t>
            </a:r>
            <a:r>
              <a:rPr lang="nl-BE" b="1" dirty="0"/>
              <a:t> </a:t>
            </a:r>
            <a:r>
              <a:rPr lang="nl-BE" b="1" dirty="0" err="1"/>
              <a:t>distribution</a:t>
            </a:r>
            <a:r>
              <a:rPr lang="nl-BE" b="1" dirty="0"/>
              <a:t> of different types of </a:t>
            </a:r>
            <a:r>
              <a:rPr lang="nl-BE" b="1" dirty="0" err="1"/>
              <a:t>venues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link </a:t>
            </a:r>
            <a:r>
              <a:rPr lang="nl-BE" b="1" dirty="0" err="1"/>
              <a:t>to</a:t>
            </a:r>
            <a:r>
              <a:rPr lang="nl-BE" b="1" dirty="0"/>
              <a:t> crime </a:t>
            </a:r>
            <a:r>
              <a:rPr lang="nl-BE" b="1" dirty="0" err="1"/>
              <a:t>rate</a:t>
            </a:r>
            <a:r>
              <a:rPr lang="nl-BE" b="1" dirty="0"/>
              <a:t> 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B3E40571-4785-4E30-B6B9-B3B50EABD51E}"/>
              </a:ext>
            </a:extLst>
          </p:cNvPr>
          <p:cNvPicPr/>
          <p:nvPr/>
        </p:nvPicPr>
        <p:blipFill rotWithShape="1">
          <a:blip r:embed="rId3"/>
          <a:srcRect b="33032"/>
          <a:stretch/>
        </p:blipFill>
        <p:spPr>
          <a:xfrm>
            <a:off x="6235700" y="2173431"/>
            <a:ext cx="5760720" cy="1206012"/>
          </a:xfrm>
          <a:prstGeom prst="rect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</p:pic>
      <p:pic>
        <p:nvPicPr>
          <p:cNvPr id="8" name="Afbeelding 7">
            <a:extLst>
              <a:ext uri="{FF2B5EF4-FFF2-40B4-BE49-F238E27FC236}">
                <a16:creationId xmlns:a16="http://schemas.microsoft.com/office/drawing/2014/main" id="{B0DACF63-4BD2-4F21-BA95-DE6C21898B46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6235700" y="3710289"/>
            <a:ext cx="5760720" cy="1355090"/>
          </a:xfrm>
          <a:prstGeom prst="rect">
            <a:avLst/>
          </a:prstGeom>
          <a:ln w="38100">
            <a:solidFill>
              <a:srgbClr val="7030A0"/>
            </a:solidFill>
          </a:ln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769CD0A8-517E-46FC-BFD5-DE69A1BCEAD6}"/>
              </a:ext>
            </a:extLst>
          </p:cNvPr>
          <p:cNvPicPr/>
          <p:nvPr/>
        </p:nvPicPr>
        <p:blipFill rotWithShape="1">
          <a:blip r:embed="rId5"/>
          <a:srcRect b="32719"/>
          <a:stretch/>
        </p:blipFill>
        <p:spPr>
          <a:xfrm>
            <a:off x="6235700" y="5412418"/>
            <a:ext cx="5760720" cy="1276158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  <p:cxnSp>
        <p:nvCxnSpPr>
          <p:cNvPr id="10" name="Rechte verbindingslijn met pijl 9">
            <a:extLst>
              <a:ext uri="{FF2B5EF4-FFF2-40B4-BE49-F238E27FC236}">
                <a16:creationId xmlns:a16="http://schemas.microsoft.com/office/drawing/2014/main" id="{61216A8B-CF86-4B6E-A281-162536E1102B}"/>
              </a:ext>
            </a:extLst>
          </p:cNvPr>
          <p:cNvCxnSpPr>
            <a:cxnSpLocks/>
            <a:stCxn id="9" idx="1"/>
          </p:cNvCxnSpPr>
          <p:nvPr/>
        </p:nvCxnSpPr>
        <p:spPr>
          <a:xfrm flipH="1" flipV="1">
            <a:off x="3073400" y="5440362"/>
            <a:ext cx="3162300" cy="610135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Rechte verbindingslijn met pijl 10">
            <a:extLst>
              <a:ext uri="{FF2B5EF4-FFF2-40B4-BE49-F238E27FC236}">
                <a16:creationId xmlns:a16="http://schemas.microsoft.com/office/drawing/2014/main" id="{8A765790-E80F-4C24-8FA0-7A4F6A3D1D34}"/>
              </a:ext>
            </a:extLst>
          </p:cNvPr>
          <p:cNvCxnSpPr>
            <a:cxnSpLocks/>
            <a:stCxn id="8" idx="1"/>
          </p:cNvCxnSpPr>
          <p:nvPr/>
        </p:nvCxnSpPr>
        <p:spPr>
          <a:xfrm flipH="1">
            <a:off x="2854960" y="4387834"/>
            <a:ext cx="3380740" cy="677545"/>
          </a:xfrm>
          <a:prstGeom prst="straightConnector1">
            <a:avLst/>
          </a:prstGeom>
          <a:ln w="28575">
            <a:solidFill>
              <a:srgbClr val="7030A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Rechte verbindingslijn met pijl 11">
            <a:extLst>
              <a:ext uri="{FF2B5EF4-FFF2-40B4-BE49-F238E27FC236}">
                <a16:creationId xmlns:a16="http://schemas.microsoft.com/office/drawing/2014/main" id="{E1DFB6E1-245E-40C9-928F-092206407956}"/>
              </a:ext>
            </a:extLst>
          </p:cNvPr>
          <p:cNvCxnSpPr>
            <a:cxnSpLocks/>
            <a:stCxn id="7" idx="1"/>
          </p:cNvCxnSpPr>
          <p:nvPr/>
        </p:nvCxnSpPr>
        <p:spPr>
          <a:xfrm flipH="1">
            <a:off x="2654300" y="2776437"/>
            <a:ext cx="3581400" cy="1171187"/>
          </a:xfrm>
          <a:prstGeom prst="straightConnector1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>
            <a:extLst>
              <a:ext uri="{FF2B5EF4-FFF2-40B4-BE49-F238E27FC236}">
                <a16:creationId xmlns:a16="http://schemas.microsoft.com/office/drawing/2014/main" id="{21C537B2-E9FE-4DBF-BA89-59FE094285F2}"/>
              </a:ext>
            </a:extLst>
          </p:cNvPr>
          <p:cNvSpPr txBox="1"/>
          <p:nvPr/>
        </p:nvSpPr>
        <p:spPr>
          <a:xfrm>
            <a:off x="7863840" y="2632766"/>
            <a:ext cx="2570480" cy="369332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accent6"/>
                </a:solidFill>
              </a:rPr>
              <a:t>Bars, Restaurants, 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DFE64A7D-C641-419E-9B05-49587A770211}"/>
              </a:ext>
            </a:extLst>
          </p:cNvPr>
          <p:cNvSpPr txBox="1"/>
          <p:nvPr/>
        </p:nvSpPr>
        <p:spPr>
          <a:xfrm>
            <a:off x="7863840" y="4225235"/>
            <a:ext cx="2570480" cy="369332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rgbClr val="7030A0"/>
                </a:solidFill>
              </a:rPr>
              <a:t>Outdoor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09B4C9DC-A9C1-4722-8641-BB8AB1D51DC5}"/>
              </a:ext>
            </a:extLst>
          </p:cNvPr>
          <p:cNvSpPr txBox="1"/>
          <p:nvPr/>
        </p:nvSpPr>
        <p:spPr>
          <a:xfrm>
            <a:off x="7863839" y="5987128"/>
            <a:ext cx="2985135" cy="369332"/>
          </a:xfrm>
          <a:prstGeom prst="rect">
            <a:avLst/>
          </a:prstGeom>
          <a:solidFill>
            <a:srgbClr val="FFFFFF">
              <a:alpha val="60000"/>
            </a:srgbClr>
          </a:solidFill>
        </p:spPr>
        <p:txBody>
          <a:bodyPr wrap="square" rtlCol="0">
            <a:spAutoFit/>
          </a:bodyPr>
          <a:lstStyle/>
          <a:p>
            <a:r>
              <a:rPr lang="nl-BE" b="1" dirty="0" err="1">
                <a:solidFill>
                  <a:schemeClr val="accent1"/>
                </a:solidFill>
              </a:rPr>
              <a:t>Fast</a:t>
            </a:r>
            <a:r>
              <a:rPr lang="nl-BE" b="1" dirty="0">
                <a:solidFill>
                  <a:schemeClr val="accent1"/>
                </a:solidFill>
              </a:rPr>
              <a:t> food, Discount stores</a:t>
            </a:r>
          </a:p>
        </p:txBody>
      </p:sp>
      <p:pic>
        <p:nvPicPr>
          <p:cNvPr id="22" name="Picture 4" descr="Afbeeldingsresultaten voor chicago wappen">
            <a:extLst>
              <a:ext uri="{FF2B5EF4-FFF2-40B4-BE49-F238E27FC236}">
                <a16:creationId xmlns:a16="http://schemas.microsoft.com/office/drawing/2014/main" id="{D155B153-7A91-444C-92B4-60E45531E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754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>
            <a:extLst>
              <a:ext uri="{FF2B5EF4-FFF2-40B4-BE49-F238E27FC236}">
                <a16:creationId xmlns:a16="http://schemas.microsoft.com/office/drawing/2014/main" id="{7A6F25AB-5F3E-4133-A6F6-0CB33D70ABA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5747" y="3120338"/>
            <a:ext cx="5183505" cy="3441065"/>
          </a:xfrm>
          <a:prstGeom prst="rect">
            <a:avLst/>
          </a:prstGeom>
          <a:noFill/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79B56F4-94F2-4C9D-9986-F9FDF190C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Results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BB4864A6-2E93-44BE-AE13-8EAC07AA6A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89" y="2909582"/>
            <a:ext cx="5090601" cy="3651821"/>
          </a:xfrm>
          <a:prstGeom prst="rect">
            <a:avLst/>
          </a:prstGeom>
        </p:spPr>
      </p:pic>
      <p:sp>
        <p:nvSpPr>
          <p:cNvPr id="20" name="Tekstvak 19">
            <a:extLst>
              <a:ext uri="{FF2B5EF4-FFF2-40B4-BE49-F238E27FC236}">
                <a16:creationId xmlns:a16="http://schemas.microsoft.com/office/drawing/2014/main" id="{EDEAC141-70A6-4E2C-AF3B-7CCBEBF7F3D5}"/>
              </a:ext>
            </a:extLst>
          </p:cNvPr>
          <p:cNvSpPr txBox="1"/>
          <p:nvPr/>
        </p:nvSpPr>
        <p:spPr>
          <a:xfrm>
            <a:off x="670559" y="2264046"/>
            <a:ext cx="500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Geographic</a:t>
            </a:r>
            <a:r>
              <a:rPr kumimoji="0" lang="nl-B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distribution</a:t>
            </a:r>
            <a:r>
              <a:rPr kumimoji="0" lang="nl-B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of different types of crimes </a:t>
            </a:r>
            <a:r>
              <a:rPr kumimoji="0" lang="nl-BE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and</a:t>
            </a:r>
            <a:r>
              <a:rPr kumimoji="0" lang="nl-B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link </a:t>
            </a:r>
            <a:r>
              <a:rPr kumimoji="0" lang="nl-BE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to</a:t>
            </a:r>
            <a:r>
              <a:rPr kumimoji="0" lang="nl-B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crime </a:t>
            </a:r>
            <a:r>
              <a:rPr kumimoji="0" lang="nl-BE" sz="18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rate</a:t>
            </a:r>
            <a:r>
              <a:rPr kumimoji="0" lang="nl-B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D05D4A69-AB93-43B2-BD9D-549C7CAF731F}"/>
              </a:ext>
            </a:extLst>
          </p:cNvPr>
          <p:cNvSpPr txBox="1"/>
          <p:nvPr/>
        </p:nvSpPr>
        <p:spPr>
          <a:xfrm>
            <a:off x="818712" y="1295718"/>
            <a:ext cx="100302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Relationship between crime and venue characteristics of Chicago </a:t>
            </a:r>
            <a:br>
              <a:rPr lang="en-US" dirty="0"/>
            </a:br>
            <a:r>
              <a:rPr lang="en-US" dirty="0"/>
              <a:t>neighborhoods.</a:t>
            </a:r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070DF2A2-108A-4E92-B92E-0772E6246F10}"/>
              </a:ext>
            </a:extLst>
          </p:cNvPr>
          <p:cNvSpPr txBox="1"/>
          <p:nvPr/>
        </p:nvSpPr>
        <p:spPr>
          <a:xfrm>
            <a:off x="6804659" y="2414637"/>
            <a:ext cx="50060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 err="1"/>
              <a:t>Geographic</a:t>
            </a:r>
            <a:r>
              <a:rPr lang="nl-BE" b="1" dirty="0"/>
              <a:t> </a:t>
            </a:r>
            <a:r>
              <a:rPr lang="nl-BE" b="1" dirty="0" err="1"/>
              <a:t>distribution</a:t>
            </a:r>
            <a:r>
              <a:rPr lang="nl-BE" b="1" dirty="0"/>
              <a:t> of different types of </a:t>
            </a:r>
            <a:r>
              <a:rPr lang="nl-BE" b="1" dirty="0" err="1"/>
              <a:t>venues</a:t>
            </a:r>
            <a:r>
              <a:rPr lang="nl-BE" b="1" dirty="0"/>
              <a:t> </a:t>
            </a:r>
            <a:r>
              <a:rPr lang="nl-BE" b="1" dirty="0" err="1"/>
              <a:t>and</a:t>
            </a:r>
            <a:r>
              <a:rPr lang="nl-BE" b="1" dirty="0"/>
              <a:t> link </a:t>
            </a:r>
            <a:r>
              <a:rPr lang="nl-BE" b="1" dirty="0" err="1"/>
              <a:t>to</a:t>
            </a:r>
            <a:r>
              <a:rPr lang="nl-BE" b="1" dirty="0"/>
              <a:t> crime </a:t>
            </a:r>
            <a:r>
              <a:rPr lang="nl-BE" b="1" dirty="0" err="1"/>
              <a:t>rate</a:t>
            </a:r>
            <a:r>
              <a:rPr lang="nl-BE" b="1" dirty="0"/>
              <a:t> </a:t>
            </a:r>
          </a:p>
        </p:txBody>
      </p:sp>
      <p:sp>
        <p:nvSpPr>
          <p:cNvPr id="8" name="Pijl: links/rechts 7">
            <a:extLst>
              <a:ext uri="{FF2B5EF4-FFF2-40B4-BE49-F238E27FC236}">
                <a16:creationId xmlns:a16="http://schemas.microsoft.com/office/drawing/2014/main" id="{ADC4B764-CE8B-4BEE-9132-127C06A2382F}"/>
              </a:ext>
            </a:extLst>
          </p:cNvPr>
          <p:cNvSpPr/>
          <p:nvPr/>
        </p:nvSpPr>
        <p:spPr>
          <a:xfrm>
            <a:off x="2787224" y="4279900"/>
            <a:ext cx="5580000" cy="114436"/>
          </a:xfrm>
          <a:prstGeom prst="leftRightArrow">
            <a:avLst>
              <a:gd name="adj1" fmla="val 20404"/>
              <a:gd name="adj2" fmla="val 50000"/>
            </a:avLst>
          </a:prstGeom>
          <a:gradFill>
            <a:gsLst>
              <a:gs pos="0">
                <a:srgbClr val="7030A0"/>
              </a:gs>
              <a:gs pos="100000">
                <a:srgbClr val="FF0000">
                  <a:lumMod val="97000"/>
                  <a:lumOff val="3000"/>
                </a:srgbClr>
              </a:gs>
            </a:gsLst>
            <a:lin ang="0" scaled="1"/>
          </a:gradFill>
          <a:ln>
            <a:gradFill flip="none" rotWithShape="1">
              <a:gsLst>
                <a:gs pos="0">
                  <a:srgbClr val="7030A0"/>
                </a:gs>
                <a:gs pos="100000">
                  <a:srgbClr val="FF0000">
                    <a:lumMod val="97000"/>
                    <a:lumOff val="3000"/>
                  </a:srgbClr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21" name="Pijl: links/rechts 20">
            <a:extLst>
              <a:ext uri="{FF2B5EF4-FFF2-40B4-BE49-F238E27FC236}">
                <a16:creationId xmlns:a16="http://schemas.microsoft.com/office/drawing/2014/main" id="{ACFCC7E7-A67A-4576-96D4-3E1D136FCCC7}"/>
              </a:ext>
            </a:extLst>
          </p:cNvPr>
          <p:cNvSpPr/>
          <p:nvPr/>
        </p:nvSpPr>
        <p:spPr>
          <a:xfrm>
            <a:off x="2955929" y="4925436"/>
            <a:ext cx="5472000" cy="114436"/>
          </a:xfrm>
          <a:prstGeom prst="leftRightArrow">
            <a:avLst>
              <a:gd name="adj1" fmla="val 20404"/>
              <a:gd name="adj2" fmla="val 50000"/>
            </a:avLst>
          </a:prstGeom>
          <a:gradFill>
            <a:gsLst>
              <a:gs pos="0">
                <a:srgbClr val="FF0000"/>
              </a:gs>
              <a:gs pos="100000">
                <a:schemeClr val="accent1"/>
              </a:gs>
            </a:gsLst>
            <a:lin ang="0" scaled="1"/>
          </a:gradFill>
          <a:ln>
            <a:gradFill flip="none" rotWithShape="1">
              <a:gsLst>
                <a:gs pos="0">
                  <a:srgbClr val="FF0000"/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7ED3492A-AC3C-4021-BD4E-CBB9DAEAED17}"/>
              </a:ext>
            </a:extLst>
          </p:cNvPr>
          <p:cNvSpPr txBox="1"/>
          <p:nvPr/>
        </p:nvSpPr>
        <p:spPr>
          <a:xfrm>
            <a:off x="4084319" y="4505997"/>
            <a:ext cx="3434081" cy="307777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nl-BE" sz="1400" b="1" dirty="0" err="1">
                <a:solidFill>
                  <a:schemeClr val="bg2"/>
                </a:solidFill>
              </a:rPr>
              <a:t>Main</a:t>
            </a:r>
            <a:r>
              <a:rPr lang="nl-BE" sz="1400" b="1" dirty="0">
                <a:solidFill>
                  <a:schemeClr val="bg2"/>
                </a:solidFill>
              </a:rPr>
              <a:t> clusters match </a:t>
            </a:r>
            <a:r>
              <a:rPr lang="nl-BE" sz="1400" b="1" dirty="0" err="1">
                <a:solidFill>
                  <a:schemeClr val="bg2"/>
                </a:solidFill>
              </a:rPr>
              <a:t>geographically</a:t>
            </a:r>
            <a:endParaRPr lang="nl-BE" sz="1400" b="1" dirty="0">
              <a:solidFill>
                <a:schemeClr val="bg2"/>
              </a:solidFill>
            </a:endParaRPr>
          </a:p>
        </p:txBody>
      </p:sp>
      <p:pic>
        <p:nvPicPr>
          <p:cNvPr id="23" name="Picture 4" descr="Afbeeldingsresultaten voor chicago wappen">
            <a:extLst>
              <a:ext uri="{FF2B5EF4-FFF2-40B4-BE49-F238E27FC236}">
                <a16:creationId xmlns:a16="http://schemas.microsoft.com/office/drawing/2014/main" id="{27FA77B2-FD8C-429D-9399-2C1B460119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523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9B56F4-94F2-4C9D-9986-F9FDF190CD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Results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sp>
        <p:nvSpPr>
          <p:cNvPr id="12" name="Tekstvak 11">
            <a:extLst>
              <a:ext uri="{FF2B5EF4-FFF2-40B4-BE49-F238E27FC236}">
                <a16:creationId xmlns:a16="http://schemas.microsoft.com/office/drawing/2014/main" id="{010CA3E5-2F84-4EEA-A571-BEA40BCDF622}"/>
              </a:ext>
            </a:extLst>
          </p:cNvPr>
          <p:cNvSpPr txBox="1"/>
          <p:nvPr/>
        </p:nvSpPr>
        <p:spPr>
          <a:xfrm>
            <a:off x="885824" y="2171700"/>
            <a:ext cx="4429125" cy="3277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Global </a:t>
            </a:r>
            <a:r>
              <a:rPr kumimoji="0" lang="nl-BE" sz="1800" b="1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KPIs</a:t>
            </a:r>
            <a:r>
              <a:rPr kumimoji="0" lang="nl-BE" sz="18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1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for</a:t>
            </a:r>
            <a:r>
              <a:rPr kumimoji="0" lang="nl-BE" sz="18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clustering </a:t>
            </a:r>
            <a:r>
              <a:rPr kumimoji="0" lang="nl-BE" sz="1800" b="1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comparison</a:t>
            </a:r>
            <a:r>
              <a:rPr kumimoji="0" lang="nl-BE" sz="18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:</a:t>
            </a: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Adjusted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Rand Index: </a:t>
            </a:r>
            <a:r>
              <a:rPr kumimoji="0" lang="nl-B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0.27</a:t>
            </a:r>
          </a:p>
          <a:p>
            <a:pPr marL="742950" lvl="1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kumimoji="0" lang="nl-BE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Affected</a:t>
            </a:r>
            <a:r>
              <a:rPr kumimoji="0" lang="nl-BE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by</a:t>
            </a:r>
            <a:r>
              <a:rPr kumimoji="0" lang="nl-BE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cluster </a:t>
            </a:r>
            <a:r>
              <a:rPr kumimoji="0" lang="nl-BE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size</a:t>
            </a:r>
            <a:endParaRPr kumimoji="0" lang="nl-BE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  <a:p>
            <a:pPr marL="285750" marR="0" lvl="0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Jaccard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similarity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score: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Weighted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average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of per cluster score </a:t>
            </a:r>
            <a:r>
              <a:rPr kumimoji="0" lang="nl-B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0.60</a:t>
            </a:r>
          </a:p>
          <a:p>
            <a:pPr marL="742950" marR="0" lvl="1" indent="-2857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Total score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based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on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total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number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of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true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and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false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positives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and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negatives</a:t>
            </a:r>
            <a:r>
              <a:rPr kumimoji="0" lang="nl-B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</a:t>
            </a:r>
            <a:r>
              <a:rPr kumimoji="0" lang="nl-BE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0.59</a:t>
            </a:r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08437FCC-0BBF-4F39-9B64-F7126E2C218B}"/>
              </a:ext>
            </a:extLst>
          </p:cNvPr>
          <p:cNvSpPr txBox="1"/>
          <p:nvPr/>
        </p:nvSpPr>
        <p:spPr>
          <a:xfrm>
            <a:off x="7723266" y="2171700"/>
            <a:ext cx="4429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Tx/>
              <a:buSzTx/>
              <a:buFontTx/>
              <a:buNone/>
              <a:tabLst/>
              <a:defRPr/>
            </a:pPr>
            <a:r>
              <a:rPr kumimoji="0" lang="nl-BE" sz="1800" b="1" i="0" u="sng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Confusion</a:t>
            </a:r>
            <a:r>
              <a:rPr kumimoji="0" lang="nl-BE" sz="1800" b="1" i="0" u="sng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 matrix:</a:t>
            </a:r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A3C79510-80B9-495C-8C66-E0CC9A04A516}"/>
              </a:ext>
            </a:extLst>
          </p:cNvPr>
          <p:cNvPicPr/>
          <p:nvPr/>
        </p:nvPicPr>
        <p:blipFill rotWithShape="1">
          <a:blip r:embed="rId2"/>
          <a:srcRect t="3499" b="2012"/>
          <a:stretch/>
        </p:blipFill>
        <p:spPr bwMode="auto">
          <a:xfrm>
            <a:off x="6652913" y="2742882"/>
            <a:ext cx="4662410" cy="30861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7" name="Tekstvak 16">
            <a:extLst>
              <a:ext uri="{FF2B5EF4-FFF2-40B4-BE49-F238E27FC236}">
                <a16:creationId xmlns:a16="http://schemas.microsoft.com/office/drawing/2014/main" id="{647E40C0-C900-44C5-B498-F7FDC4850DC5}"/>
              </a:ext>
            </a:extLst>
          </p:cNvPr>
          <p:cNvSpPr txBox="1"/>
          <p:nvPr/>
        </p:nvSpPr>
        <p:spPr>
          <a:xfrm>
            <a:off x="7414894" y="6059891"/>
            <a:ext cx="3434081" cy="523220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nl-BE" sz="1400" b="1" dirty="0" err="1">
                <a:solidFill>
                  <a:schemeClr val="bg2"/>
                </a:solidFill>
              </a:rPr>
              <a:t>Main</a:t>
            </a:r>
            <a:r>
              <a:rPr lang="nl-BE" sz="1400" b="1" dirty="0">
                <a:solidFill>
                  <a:schemeClr val="bg2"/>
                </a:solidFill>
              </a:rPr>
              <a:t> clusters match in </a:t>
            </a:r>
            <a:r>
              <a:rPr lang="nl-BE" sz="1400" b="1" dirty="0" err="1">
                <a:solidFill>
                  <a:schemeClr val="bg2"/>
                </a:solidFill>
              </a:rPr>
              <a:t>terms</a:t>
            </a:r>
            <a:r>
              <a:rPr lang="nl-BE" sz="1400" b="1" dirty="0">
                <a:solidFill>
                  <a:schemeClr val="bg2"/>
                </a:solidFill>
              </a:rPr>
              <a:t> of </a:t>
            </a:r>
            <a:r>
              <a:rPr lang="nl-BE" sz="1400" b="1" dirty="0" err="1">
                <a:solidFill>
                  <a:schemeClr val="bg2"/>
                </a:solidFill>
              </a:rPr>
              <a:t>neighborhoods</a:t>
            </a:r>
            <a:r>
              <a:rPr lang="nl-BE" sz="1400" b="1" dirty="0">
                <a:solidFill>
                  <a:schemeClr val="bg2"/>
                </a:solidFill>
              </a:rPr>
              <a:t> </a:t>
            </a:r>
            <a:r>
              <a:rPr lang="nl-BE" sz="1400" b="1" dirty="0" err="1">
                <a:solidFill>
                  <a:schemeClr val="bg2"/>
                </a:solidFill>
              </a:rPr>
              <a:t>assigned</a:t>
            </a:r>
            <a:endParaRPr lang="nl-BE" sz="1400" b="1" dirty="0">
              <a:solidFill>
                <a:schemeClr val="bg2"/>
              </a:solidFill>
            </a:endParaRPr>
          </a:p>
        </p:txBody>
      </p:sp>
      <p:sp>
        <p:nvSpPr>
          <p:cNvPr id="3" name="Rechthoek 2">
            <a:extLst>
              <a:ext uri="{FF2B5EF4-FFF2-40B4-BE49-F238E27FC236}">
                <a16:creationId xmlns:a16="http://schemas.microsoft.com/office/drawing/2014/main" id="{216E686A-CEEA-4FAB-8BCA-7B8FD38E5C26}"/>
              </a:ext>
            </a:extLst>
          </p:cNvPr>
          <p:cNvSpPr/>
          <p:nvPr/>
        </p:nvSpPr>
        <p:spPr>
          <a:xfrm>
            <a:off x="8953638" y="2742882"/>
            <a:ext cx="857250" cy="643017"/>
          </a:xfrm>
          <a:prstGeom prst="rect">
            <a:avLst/>
          </a:prstGeom>
          <a:noFill/>
          <a:ln w="76200">
            <a:gradFill flip="none" rotWithShape="1">
              <a:gsLst>
                <a:gs pos="0">
                  <a:srgbClr val="FF0000"/>
                </a:gs>
                <a:gs pos="100000">
                  <a:schemeClr val="accent1"/>
                </a:gs>
              </a:gsLst>
              <a:lin ang="189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30D63ACA-103F-4215-AF12-68DC43640DF4}"/>
              </a:ext>
            </a:extLst>
          </p:cNvPr>
          <p:cNvSpPr/>
          <p:nvPr/>
        </p:nvSpPr>
        <p:spPr>
          <a:xfrm>
            <a:off x="7219633" y="3403600"/>
            <a:ext cx="857250" cy="643017"/>
          </a:xfrm>
          <a:prstGeom prst="rect">
            <a:avLst/>
          </a:prstGeom>
          <a:noFill/>
          <a:ln w="76200">
            <a:gradFill flip="none" rotWithShape="1">
              <a:gsLst>
                <a:gs pos="0">
                  <a:srgbClr val="7030A0"/>
                </a:gs>
                <a:gs pos="100000">
                  <a:srgbClr val="FF0000"/>
                </a:gs>
              </a:gsLst>
              <a:lin ang="18900000" scaled="1"/>
              <a:tileRect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pic>
        <p:nvPicPr>
          <p:cNvPr id="19" name="Picture 4" descr="Afbeeldingsresultaten voor chicago wappen">
            <a:extLst>
              <a:ext uri="{FF2B5EF4-FFF2-40B4-BE49-F238E27FC236}">
                <a16:creationId xmlns:a16="http://schemas.microsoft.com/office/drawing/2014/main" id="{5BAB5924-AFEF-4948-ACB1-DC4EBEF2F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kstvak 21">
            <a:extLst>
              <a:ext uri="{FF2B5EF4-FFF2-40B4-BE49-F238E27FC236}">
                <a16:creationId xmlns:a16="http://schemas.microsoft.com/office/drawing/2014/main" id="{FF39CEAA-11A5-4385-B266-E55E1043AA22}"/>
              </a:ext>
            </a:extLst>
          </p:cNvPr>
          <p:cNvSpPr txBox="1"/>
          <p:nvPr/>
        </p:nvSpPr>
        <p:spPr>
          <a:xfrm>
            <a:off x="818712" y="1295718"/>
            <a:ext cx="100302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Relationship between crime and venue characteristics of Chicago </a:t>
            </a:r>
            <a:br>
              <a:rPr lang="en-US" dirty="0"/>
            </a:br>
            <a:r>
              <a:rPr lang="en-US" dirty="0"/>
              <a:t>neighborhoods.</a:t>
            </a:r>
          </a:p>
        </p:txBody>
      </p:sp>
    </p:spTree>
    <p:extLst>
      <p:ext uri="{BB962C8B-B14F-4D97-AF65-F5344CB8AC3E}">
        <p14:creationId xmlns:p14="http://schemas.microsoft.com/office/powerpoint/2010/main" val="450373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704B7B-56AD-42F2-9344-57C733F20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Discussion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5C4FD8-5BCA-46E6-8C7D-3F4288C5C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 anchor="t">
            <a:normAutofit/>
          </a:bodyPr>
          <a:lstStyle/>
          <a:p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Prosperous neighborhoods (North-East of Chicago) exhibit vast amount of high-profile business venues</a:t>
            </a:r>
          </a:p>
          <a:p>
            <a:pPr lvl="1"/>
            <a:r>
              <a:rPr lang="en-US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Crime rate generally lower in these neighborhoods, with the committed crimes being less severe.</a:t>
            </a:r>
          </a:p>
          <a:p>
            <a:endParaRPr lang="en-US" sz="19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Less prosperous neighborhoods ([South]-East of Chicago) dominated by less glamorous venues. </a:t>
            </a:r>
          </a:p>
          <a:p>
            <a:pPr lvl="1"/>
            <a:r>
              <a:rPr lang="en-US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Crime rate is the highest in Chicago, with the majority of crimes of more violent nature.</a:t>
            </a:r>
          </a:p>
        </p:txBody>
      </p:sp>
    </p:spTree>
    <p:extLst>
      <p:ext uri="{BB962C8B-B14F-4D97-AF65-F5344CB8AC3E}">
        <p14:creationId xmlns:p14="http://schemas.microsoft.com/office/powerpoint/2010/main" val="42672240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704B7B-56AD-42F2-9344-57C733F20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Discussion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5C4FD8-5BCA-46E6-8C7D-3F4288C5C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090207"/>
            <a:ext cx="10554574" cy="4635713"/>
          </a:xfrm>
        </p:spPr>
        <p:txBody>
          <a:bodyPr anchor="t">
            <a:normAutofit/>
          </a:bodyPr>
          <a:lstStyle/>
          <a:p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likely underlying </a:t>
            </a:r>
            <a:r>
              <a:rPr lang="en-US" sz="19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rootcause</a:t>
            </a:r>
            <a:r>
              <a:rPr lang="en-US" sz="19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can be found in the socio-demographic characteristics of these neighborhoods:</a:t>
            </a:r>
          </a:p>
          <a:p>
            <a:pPr lvl="1"/>
            <a:r>
              <a:rPr lang="en-US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majority of the population in the crime-ridden neighborhoods lives in precarious circumstances. 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less attractive for more high-profile business ventures due to a lack of matching “clientele”. [Ref8-10]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lack of employment and perspective may cause high amount of (domestic) violence.</a:t>
            </a:r>
          </a:p>
          <a:p>
            <a:pPr lvl="1"/>
            <a:r>
              <a:rPr lang="en-US" sz="1700" dirty="0">
                <a:latin typeface="Calibri" panose="020F0502020204030204" pitchFamily="34" charset="0"/>
                <a:cs typeface="Times New Roman" panose="02020603050405020304" pitchFamily="18" charset="0"/>
              </a:rPr>
              <a:t>More prosperous neighborhoods are either mainly offering high profile housing like lofts [Ref11] or are in-fact non-residential business and/or entertainment areas [Ref12-14].</a:t>
            </a:r>
          </a:p>
          <a:p>
            <a:pPr lvl="2">
              <a:buFont typeface="Wingdings" panose="05000000000000000000" pitchFamily="2" charset="2"/>
              <a:buChar char="à"/>
            </a:pPr>
            <a:r>
              <a:rPr lang="en-US" sz="17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These may in general attract more wealthy “clientele”</a:t>
            </a:r>
            <a:endParaRPr lang="nl-BE" sz="1900" b="1" dirty="0">
              <a:solidFill>
                <a:schemeClr val="accent6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34FB2F59-BCA1-4A75-AD85-B7530EE6EDAB}"/>
              </a:ext>
            </a:extLst>
          </p:cNvPr>
          <p:cNvSpPr txBox="1"/>
          <p:nvPr/>
        </p:nvSpPr>
        <p:spPr>
          <a:xfrm>
            <a:off x="558800" y="4931447"/>
            <a:ext cx="11633200" cy="1926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[Ref8]: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https://en.wikipedia.org/wiki/Austin,_Chicago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accessed 3-jan 2021.</a:t>
            </a:r>
            <a:endParaRPr lang="nl-B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[Ref9]: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https://en.wikipedia.org/wiki/Englewood,_Chicago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accessed 3-jan 2021.</a:t>
            </a:r>
            <a:endParaRPr lang="nl-B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[Ref10]: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https://en.wikipedia.org/wiki/West_Garfield_Park,_Chicago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&amp;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https://en.wikipedia.org/wiki/East_Garfield_Park,_Chicago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accessed 3-jan 2021.</a:t>
            </a:r>
            <a:endParaRPr lang="nl-B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[Ref11]: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https://en.wikipedia.org/wiki/Printer%27s_Row,_Chicago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accessed 3-jan 2021.</a:t>
            </a:r>
          </a:p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[Ref12]: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https://en.wikipedia.org/wiki/Millennium_Park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accessed 3-jan 2021.</a:t>
            </a:r>
            <a:endParaRPr lang="nl-B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[Ref13]: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https://en.wikipedia.org/wiki/Museum_Campus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accessed 3-jan 2021.</a:t>
            </a:r>
            <a:endParaRPr lang="nl-B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[Ref14]: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https://en.wikipedia.org/wiki/Magnificent_Mile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accessed 3-jan 2021.</a:t>
            </a:r>
            <a:endParaRPr lang="nl-B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2366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704B7B-56AD-42F2-9344-57C733F200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Discussion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E5C4FD8-5BCA-46E6-8C7D-3F4288C5C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635713"/>
          </a:xfrm>
        </p:spPr>
        <p:txBody>
          <a:bodyPr anchor="t">
            <a:normAutofit/>
          </a:bodyPr>
          <a:lstStyle/>
          <a:p>
            <a:r>
              <a:rPr lang="en-US" sz="1900" b="1" dirty="0">
                <a:latin typeface="Calibri" panose="020F0502020204030204" pitchFamily="34" charset="0"/>
                <a:cs typeface="Times New Roman" panose="02020603050405020304" pitchFamily="18" charset="0"/>
              </a:rPr>
              <a:t>In general little diversity in terms of venues </a:t>
            </a:r>
            <a:r>
              <a:rPr lang="en-US" sz="1900" b="1" dirty="0">
                <a:latin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 </a:t>
            </a:r>
            <a:r>
              <a:rPr lang="en-US" sz="1900" b="1" dirty="0">
                <a:solidFill>
                  <a:schemeClr val="accent6"/>
                </a:solidFill>
                <a:latin typeface="Calibri" panose="020F0502020204030204" pitchFamily="34" charset="0"/>
                <a:cs typeface="Times New Roman" panose="02020603050405020304" pitchFamily="18" charset="0"/>
                <a:sym typeface="Wingdings" panose="05000000000000000000" pitchFamily="2" charset="2"/>
              </a:rPr>
              <a:t>Recommendation to  develop neighborhoods appropriately in order to attract appropriate businesses, increase quality of living, while avoiding repelling current population.</a:t>
            </a:r>
            <a:endParaRPr lang="nl-BE" sz="1900" b="1" dirty="0">
              <a:solidFill>
                <a:schemeClr val="accent6"/>
              </a:solidFill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321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0AB50-56B4-456D-ABA6-D3E50E2D4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Conclusion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outlook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0807897-FBE8-436F-8A3C-0E652E299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Characteristics that separate poor, crime-ridden neighborhoods from flourishing, ‘safe’ neighborhoods identified.</a:t>
            </a:r>
          </a:p>
          <a:p>
            <a:r>
              <a:rPr lang="en-US" dirty="0"/>
              <a:t>Some general suggestions provided on how (not) to try to improve the situation in the poorer, more crime-ridden areas in a sustainable, long-term way.</a:t>
            </a:r>
          </a:p>
          <a:p>
            <a:r>
              <a:rPr lang="en-US" dirty="0"/>
              <a:t>Future investigations to yield more in-depth insights and specific recommendations  should include more data sources and aspects:</a:t>
            </a:r>
          </a:p>
          <a:p>
            <a:pPr lvl="1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E.g.: population demographics, educational situation, other types of business activity (e.g. industrial activity), etc.</a:t>
            </a:r>
          </a:p>
          <a:p>
            <a:pPr lvl="1"/>
            <a:r>
              <a:rPr lang="en-US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Use more elaborate machine learning techniques to maximize feature co-variance such as PCA. [Ref15]</a:t>
            </a:r>
            <a:endParaRPr lang="nl-BE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E53E5639-CC61-4F71-95C9-A47CA86AFC32}"/>
              </a:ext>
            </a:extLst>
          </p:cNvPr>
          <p:cNvSpPr txBox="1"/>
          <p:nvPr/>
        </p:nvSpPr>
        <p:spPr>
          <a:xfrm>
            <a:off x="1546860" y="5867650"/>
            <a:ext cx="6530340" cy="5431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[Ref15]: “Analysis of a complex of statistical variables into principal components” by Harold </a:t>
            </a:r>
            <a:r>
              <a:rPr lang="en-US" sz="1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Hotelling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 Journal of Educational Psychology, 24, 417–441, and 498–520, (1933).</a:t>
            </a:r>
            <a:endParaRPr lang="nl-B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347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65A9B2F-1A0D-4EAE-A320-0A1E7757B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Introduction</a:t>
            </a:r>
            <a:r>
              <a:rPr lang="nl-BE" dirty="0"/>
              <a:t> / Business </a:t>
            </a:r>
            <a:r>
              <a:rPr lang="nl-BE" dirty="0" err="1"/>
              <a:t>Problem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B3B410E-FE7A-4DB2-9C48-B726437A37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nl-BE" dirty="0"/>
              <a:t>Crime </a:t>
            </a:r>
            <a:r>
              <a:rPr lang="nl-BE" dirty="0" err="1"/>
              <a:t>rates</a:t>
            </a:r>
            <a:r>
              <a:rPr lang="nl-BE" dirty="0"/>
              <a:t> in Chicago </a:t>
            </a:r>
            <a:r>
              <a:rPr lang="nl-BE" dirty="0" err="1"/>
              <a:t>higher</a:t>
            </a:r>
            <a:r>
              <a:rPr lang="nl-BE" dirty="0"/>
              <a:t> </a:t>
            </a:r>
            <a:r>
              <a:rPr lang="nl-BE" dirty="0" err="1"/>
              <a:t>than</a:t>
            </a:r>
            <a:r>
              <a:rPr lang="nl-BE" dirty="0"/>
              <a:t> US </a:t>
            </a:r>
            <a:r>
              <a:rPr lang="nl-BE" dirty="0" err="1"/>
              <a:t>average</a:t>
            </a:r>
            <a:r>
              <a:rPr lang="nl-BE" dirty="0"/>
              <a:t>, </a:t>
            </a:r>
            <a:r>
              <a:rPr lang="nl-BE" dirty="0" err="1"/>
              <a:t>especially</a:t>
            </a:r>
            <a:r>
              <a:rPr lang="nl-BE" dirty="0"/>
              <a:t> </a:t>
            </a:r>
            <a:r>
              <a:rPr lang="nl-BE" dirty="0" err="1"/>
              <a:t>for</a:t>
            </a:r>
            <a:r>
              <a:rPr lang="nl-BE" dirty="0"/>
              <a:t> violent crimes [Ref1]</a:t>
            </a:r>
          </a:p>
          <a:p>
            <a:r>
              <a:rPr lang="nl-BE" dirty="0"/>
              <a:t>2 </a:t>
            </a:r>
            <a:r>
              <a:rPr lang="nl-BE" dirty="0" err="1"/>
              <a:t>related</a:t>
            </a:r>
            <a:r>
              <a:rPr lang="nl-BE" dirty="0"/>
              <a:t> </a:t>
            </a:r>
            <a:r>
              <a:rPr lang="nl-BE" dirty="0" err="1"/>
              <a:t>questions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be</a:t>
            </a:r>
            <a:r>
              <a:rPr lang="nl-BE" dirty="0"/>
              <a:t> </a:t>
            </a:r>
            <a:r>
              <a:rPr lang="nl-BE" dirty="0" err="1"/>
              <a:t>investigated</a:t>
            </a:r>
            <a:r>
              <a:rPr lang="nl-BE" dirty="0"/>
              <a:t> in </a:t>
            </a:r>
            <a:r>
              <a:rPr lang="nl-BE" dirty="0" err="1"/>
              <a:t>this</a:t>
            </a:r>
            <a:r>
              <a:rPr lang="nl-BE" dirty="0"/>
              <a:t> </a:t>
            </a:r>
            <a:r>
              <a:rPr lang="nl-BE" dirty="0" err="1"/>
              <a:t>study</a:t>
            </a:r>
            <a:r>
              <a:rPr lang="nl-BE" dirty="0"/>
              <a:t>:</a:t>
            </a:r>
          </a:p>
          <a:p>
            <a:pPr lvl="1"/>
            <a:r>
              <a:rPr lang="en-US" dirty="0"/>
              <a:t>Is there a relationship between types of business venue activity in Chicago neighborhoods and the frequency and type of crimes committed?</a:t>
            </a:r>
          </a:p>
          <a:p>
            <a:pPr lvl="1"/>
            <a:r>
              <a:rPr lang="en-US" dirty="0"/>
              <a:t>How do neighborhoods in Chicago compare in terms of ‘prosperity’ and ‘safety’ (</a:t>
            </a:r>
            <a:r>
              <a:rPr lang="en-US" dirty="0" err="1"/>
              <a:t>i.o.w.</a:t>
            </a:r>
            <a:r>
              <a:rPr lang="en-US" dirty="0"/>
              <a:t> what are safe, flourishing neighborhoods in Chicago and what distinguishes them from ‘languishing’, ‘crime ridden’ ones)?</a:t>
            </a:r>
          </a:p>
          <a:p>
            <a:r>
              <a:rPr lang="en-US" dirty="0"/>
              <a:t>Affected stakeholders:</a:t>
            </a:r>
          </a:p>
          <a:p>
            <a:pPr lvl="1"/>
            <a:r>
              <a:rPr lang="en-US" dirty="0"/>
              <a:t>Law enforcement </a:t>
            </a:r>
            <a:r>
              <a:rPr lang="en-US" dirty="0">
                <a:sym typeface="Wingdings" panose="05000000000000000000" pitchFamily="2" charset="2"/>
              </a:rPr>
              <a:t> where to deploy police force?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Social and business developers  In which neighborhoods to plan and budget which projects?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Business owners and investors  Where to settle which type of businesses?</a:t>
            </a:r>
            <a:endParaRPr lang="en-US" dirty="0"/>
          </a:p>
          <a:p>
            <a:endParaRPr lang="nl-BE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B0C3223A-2976-45AA-BE02-67EB5A724307}"/>
              </a:ext>
            </a:extLst>
          </p:cNvPr>
          <p:cNvSpPr txBox="1"/>
          <p:nvPr/>
        </p:nvSpPr>
        <p:spPr>
          <a:xfrm>
            <a:off x="2850355" y="6410812"/>
            <a:ext cx="9122569" cy="281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[Ref1]: </a:t>
            </a:r>
            <a:r>
              <a:rPr lang="en-US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http://www.city-data.com/crime/crime-Chicago-Illinois.html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accessed 13-dec 2020. </a:t>
            </a:r>
            <a:endParaRPr lang="nl-B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4" descr="Afbeeldingsresultaten voor chicago wappen">
            <a:extLst>
              <a:ext uri="{FF2B5EF4-FFF2-40B4-BE49-F238E27FC236}">
                <a16:creationId xmlns:a16="http://schemas.microsoft.com/office/drawing/2014/main" id="{114A7E50-85AE-4011-91DF-FDDCA1669C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7308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1C9FC2-6E16-4B08-AE0D-11EEA4A58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Data </a:t>
            </a:r>
            <a:r>
              <a:rPr lang="nl-BE" dirty="0" err="1"/>
              <a:t>requirements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sources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3AE3D50-0F6A-4237-A743-2D7A1ADB0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buFont typeface="+mj-lt"/>
              <a:buAutoNum type="arabicPeriod"/>
            </a:pPr>
            <a:r>
              <a:rPr lang="en-US" dirty="0"/>
              <a:t>Business venue activity per neighborhood in Chicago , constructed out of: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An overview of Chicago Neighborhoods incl. geospatial definitions of the neighborhood boundaries. [Ref2]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Data on venues  incl. types of venues, longitude and latitude, retrieved based on neighborhood location and size. [Ref3]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Annual overview of crimes committed in the Chicago area incl. the locations of the crimes committed. [Ref4]</a:t>
            </a:r>
            <a:endParaRPr lang="nl-BE" dirty="0"/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2139284D-CC83-46F6-AA2A-B3284B5EED75}"/>
              </a:ext>
            </a:extLst>
          </p:cNvPr>
          <p:cNvSpPr txBox="1"/>
          <p:nvPr/>
        </p:nvSpPr>
        <p:spPr>
          <a:xfrm>
            <a:off x="3361055" y="5193652"/>
            <a:ext cx="8476060" cy="1079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[Ref2]: Neighborhood boundaries in Chicago, developed by the Office of Tourism: </a:t>
            </a:r>
            <a:b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https://data.cityofchicago.org/Facilities-Geographic-Boundaries/Boundaries-Neighborhoods/bbvz-uum9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accessed 13-dec 2020.</a:t>
            </a:r>
            <a:endParaRPr lang="nl-B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[Ref3]: Foursquare website: </a:t>
            </a:r>
            <a:r>
              <a:rPr lang="en-US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https://foursquare.com/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accessed 13-dec 2020.</a:t>
            </a:r>
            <a:endParaRPr lang="nl-B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[Ref4]: </a:t>
            </a:r>
            <a:r>
              <a:rPr lang="en-US" sz="12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https://www.chicago.gov/city/en/dataset/crime.html</a:t>
            </a:r>
            <a:r>
              <a:rPr lang="en-US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accessed 13-dec 2020.</a:t>
            </a:r>
            <a:endParaRPr lang="nl-BE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7" name="Picture 4" descr="Afbeeldingsresultaten voor chicago wappen">
            <a:extLst>
              <a:ext uri="{FF2B5EF4-FFF2-40B4-BE49-F238E27FC236}">
                <a16:creationId xmlns:a16="http://schemas.microsoft.com/office/drawing/2014/main" id="{D9E4A3B6-B135-4847-8253-98039DCA45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3446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C3CF08-3688-440E-A968-69FD1C1F8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Methodology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3281718-A1E2-4041-9C1D-689107B8C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4 main steps: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Setting up and visualizing the geographical information of the Chicago neighborhoods.</a:t>
            </a:r>
          </a:p>
          <a:p>
            <a:pPr lvl="1">
              <a:buFont typeface="+mj-lt"/>
              <a:buAutoNum type="arabicPeriod"/>
            </a:pP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/>
              <a:t>Extracting the relevant crime statistics data, as well as linking to and aggregating with respect to the Chicago Neighborhood geographical information.</a:t>
            </a:r>
          </a:p>
          <a:p>
            <a:pPr lvl="1">
              <a:buFont typeface="+mj-lt"/>
              <a:buAutoNum type="arabicPeriod"/>
            </a:pP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/>
              <a:t>Retrieving and analyzing the relevant venue information based on the geographical </a:t>
            </a:r>
            <a:r>
              <a:rPr lang="en-US" dirty="0" err="1"/>
              <a:t>charac-teristics</a:t>
            </a:r>
            <a:r>
              <a:rPr lang="en-US" dirty="0"/>
              <a:t> of the Chicago neighborhoods.</a:t>
            </a:r>
          </a:p>
          <a:p>
            <a:pPr lvl="1">
              <a:buFont typeface="+mj-lt"/>
              <a:buAutoNum type="arabicPeriod"/>
            </a:pP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/>
              <a:t>Comparing and analyzing the communalities and differences between the crime and venue characteristics of the Chicago neighborhoods as extracted in steps 2 and 3, respectively.</a:t>
            </a:r>
          </a:p>
          <a:p>
            <a:endParaRPr lang="nl-BE" dirty="0"/>
          </a:p>
        </p:txBody>
      </p:sp>
      <p:pic>
        <p:nvPicPr>
          <p:cNvPr id="5" name="Picture 4" descr="Afbeeldingsresultaten voor chicago wappen">
            <a:extLst>
              <a:ext uri="{FF2B5EF4-FFF2-40B4-BE49-F238E27FC236}">
                <a16:creationId xmlns:a16="http://schemas.microsoft.com/office/drawing/2014/main" id="{B16B4B8B-1101-40E3-8085-36E35E996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4621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849D44-707E-451E-9276-197862807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Methodology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634BA5F-DF34-4B8F-9417-8460FF3DFD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876D3405-9233-4F86-8B7F-DE18EA056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8" y="3182613"/>
            <a:ext cx="5761219" cy="1956986"/>
          </a:xfrm>
          <a:prstGeom prst="rect">
            <a:avLst/>
          </a:prstGeom>
        </p:spPr>
      </p:pic>
      <p:sp>
        <p:nvSpPr>
          <p:cNvPr id="6" name="Tekstvak 5">
            <a:extLst>
              <a:ext uri="{FF2B5EF4-FFF2-40B4-BE49-F238E27FC236}">
                <a16:creationId xmlns:a16="http://schemas.microsoft.com/office/drawing/2014/main" id="{0227D7D2-18EC-49EA-9BC9-C5812BD7F02B}"/>
              </a:ext>
            </a:extLst>
          </p:cNvPr>
          <p:cNvSpPr txBox="1"/>
          <p:nvPr/>
        </p:nvSpPr>
        <p:spPr>
          <a:xfrm>
            <a:off x="818712" y="1260472"/>
            <a:ext cx="1003026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Setting up and visualizing the geographical information of the Chicago </a:t>
            </a:r>
            <a:br>
              <a:rPr lang="en-US" dirty="0"/>
            </a:br>
            <a:r>
              <a:rPr lang="en-US" dirty="0"/>
              <a:t>neighborhoods</a:t>
            </a:r>
            <a:endParaRPr lang="nl-BE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B07DEC4B-DF45-4E0D-B781-9708686EAF38}"/>
              </a:ext>
            </a:extLst>
          </p:cNvPr>
          <p:cNvSpPr txBox="1"/>
          <p:nvPr/>
        </p:nvSpPr>
        <p:spPr>
          <a:xfrm>
            <a:off x="180975" y="2643614"/>
            <a:ext cx="54959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GeoJSON</a:t>
            </a:r>
            <a:r>
              <a:rPr lang="nl-BE" dirty="0"/>
              <a:t> file </a:t>
            </a:r>
            <a:r>
              <a:rPr lang="nl-BE" dirty="0" err="1"/>
              <a:t>retrieved</a:t>
            </a:r>
            <a:r>
              <a:rPr lang="nl-BE" dirty="0"/>
              <a:t> via [Ref2]  </a:t>
            </a:r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D9418A56-B91B-4381-A236-C6FC645E662F}"/>
              </a:ext>
            </a:extLst>
          </p:cNvPr>
          <p:cNvPicPr/>
          <p:nvPr/>
        </p:nvPicPr>
        <p:blipFill rotWithShape="1">
          <a:blip r:embed="rId3"/>
          <a:srcRect l="14991" t="9665" r="25044" b="3779"/>
          <a:stretch/>
        </p:blipFill>
        <p:spPr bwMode="auto">
          <a:xfrm>
            <a:off x="7296106" y="2309486"/>
            <a:ext cx="4756785" cy="35242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9" name="Pijl: rechts 8">
            <a:extLst>
              <a:ext uri="{FF2B5EF4-FFF2-40B4-BE49-F238E27FC236}">
                <a16:creationId xmlns:a16="http://schemas.microsoft.com/office/drawing/2014/main" id="{9F646FF3-AEFE-45A5-83A7-3BBA75B66024}"/>
              </a:ext>
            </a:extLst>
          </p:cNvPr>
          <p:cNvSpPr/>
          <p:nvPr/>
        </p:nvSpPr>
        <p:spPr>
          <a:xfrm>
            <a:off x="6146700" y="3810000"/>
            <a:ext cx="731620" cy="843280"/>
          </a:xfrm>
          <a:prstGeom prst="right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CFF2C88D-3B83-4EF6-9326-77856C7CE1B0}"/>
              </a:ext>
            </a:extLst>
          </p:cNvPr>
          <p:cNvSpPr txBox="1"/>
          <p:nvPr/>
        </p:nvSpPr>
        <p:spPr>
          <a:xfrm>
            <a:off x="5168802" y="5184350"/>
            <a:ext cx="233362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/>
              <a:t>2. </a:t>
            </a:r>
            <a:r>
              <a:rPr lang="nl-BE" sz="1400" b="1" dirty="0" err="1"/>
              <a:t>Determine</a:t>
            </a:r>
            <a:r>
              <a:rPr lang="nl-BE" sz="1400" b="1" dirty="0"/>
              <a:t> </a:t>
            </a:r>
            <a:r>
              <a:rPr lang="nl-BE" sz="1400" b="1" dirty="0" err="1"/>
              <a:t>centroids</a:t>
            </a:r>
            <a:r>
              <a:rPr lang="nl-BE" sz="1400" b="1" dirty="0"/>
              <a:t> </a:t>
            </a:r>
            <a:r>
              <a:rPr lang="nl-BE" sz="1400" b="1" dirty="0" err="1"/>
              <a:t>with</a:t>
            </a:r>
            <a:r>
              <a:rPr lang="nl-BE" sz="1400" b="1" dirty="0"/>
              <a:t> </a:t>
            </a:r>
            <a:r>
              <a:rPr lang="nl-BE" sz="1400" b="1" dirty="0" err="1"/>
              <a:t>geopandas</a:t>
            </a:r>
            <a:r>
              <a:rPr lang="nl-BE" sz="1400" b="1" dirty="0"/>
              <a:t> </a:t>
            </a:r>
            <a:r>
              <a:rPr lang="nl-BE" sz="1400" b="1" dirty="0" err="1"/>
              <a:t>and</a:t>
            </a:r>
            <a:r>
              <a:rPr lang="nl-BE" sz="1400" b="1" dirty="0"/>
              <a:t> </a:t>
            </a:r>
            <a:r>
              <a:rPr lang="nl-BE" sz="1400" b="1" dirty="0" err="1"/>
              <a:t>visualize</a:t>
            </a:r>
            <a:r>
              <a:rPr lang="nl-BE" sz="1400" b="1" dirty="0"/>
              <a:t> as markers in </a:t>
            </a:r>
            <a:r>
              <a:rPr lang="nl-BE" sz="1400" b="1" dirty="0" err="1"/>
              <a:t>Folium</a:t>
            </a:r>
            <a:endParaRPr lang="nl-BE" sz="1400" b="1" dirty="0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6DC0499E-548D-44CB-88D4-2767E40F9480}"/>
              </a:ext>
            </a:extLst>
          </p:cNvPr>
          <p:cNvSpPr txBox="1"/>
          <p:nvPr/>
        </p:nvSpPr>
        <p:spPr>
          <a:xfrm>
            <a:off x="5833843" y="2501946"/>
            <a:ext cx="165290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/>
              <a:t>1. </a:t>
            </a:r>
            <a:r>
              <a:rPr lang="nl-BE" sz="1400" b="1" dirty="0" err="1"/>
              <a:t>Visualize</a:t>
            </a:r>
            <a:r>
              <a:rPr lang="nl-BE" sz="1400" b="1" dirty="0"/>
              <a:t> </a:t>
            </a:r>
            <a:r>
              <a:rPr lang="nl-BE" sz="1400" b="1" dirty="0" err="1"/>
              <a:t>Neighborhood</a:t>
            </a:r>
            <a:r>
              <a:rPr lang="nl-BE" sz="1400" b="1" dirty="0"/>
              <a:t> </a:t>
            </a:r>
            <a:r>
              <a:rPr lang="nl-BE" sz="1400" b="1" dirty="0" err="1"/>
              <a:t>boundaries</a:t>
            </a:r>
            <a:r>
              <a:rPr lang="nl-BE" sz="1400" b="1" dirty="0"/>
              <a:t> in </a:t>
            </a:r>
            <a:r>
              <a:rPr lang="nl-BE" sz="1400" b="1" dirty="0" err="1"/>
              <a:t>Folium</a:t>
            </a:r>
            <a:r>
              <a:rPr lang="nl-BE" sz="1400" b="1" dirty="0"/>
              <a:t>.</a:t>
            </a:r>
          </a:p>
        </p:txBody>
      </p:sp>
      <p:pic>
        <p:nvPicPr>
          <p:cNvPr id="13" name="Picture 4" descr="Afbeeldingsresultaten voor chicago wappen">
            <a:extLst>
              <a:ext uri="{FF2B5EF4-FFF2-40B4-BE49-F238E27FC236}">
                <a16:creationId xmlns:a16="http://schemas.microsoft.com/office/drawing/2014/main" id="{077E594F-24F0-4DD8-A771-FD59279A07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0257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C4367C-E84E-46FD-BBEE-0EBF871670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Methodology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sp>
        <p:nvSpPr>
          <p:cNvPr id="4" name="Pijl: rechts 3">
            <a:extLst>
              <a:ext uri="{FF2B5EF4-FFF2-40B4-BE49-F238E27FC236}">
                <a16:creationId xmlns:a16="http://schemas.microsoft.com/office/drawing/2014/main" id="{609B2CF6-1390-4884-BCAB-59FDB9504863}"/>
              </a:ext>
            </a:extLst>
          </p:cNvPr>
          <p:cNvSpPr/>
          <p:nvPr/>
        </p:nvSpPr>
        <p:spPr>
          <a:xfrm>
            <a:off x="2374800" y="2935591"/>
            <a:ext cx="731620" cy="843280"/>
          </a:xfrm>
          <a:prstGeom prst="right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6" name="Stroomdiagram: Document 5">
            <a:extLst>
              <a:ext uri="{FF2B5EF4-FFF2-40B4-BE49-F238E27FC236}">
                <a16:creationId xmlns:a16="http://schemas.microsoft.com/office/drawing/2014/main" id="{0E91FC59-6F4C-4E9A-9F45-BE5EE08C056D}"/>
              </a:ext>
            </a:extLst>
          </p:cNvPr>
          <p:cNvSpPr/>
          <p:nvPr/>
        </p:nvSpPr>
        <p:spPr>
          <a:xfrm>
            <a:off x="373243" y="2749550"/>
            <a:ext cx="1387875" cy="1504950"/>
          </a:xfrm>
          <a:prstGeom prst="flowChartDocumen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BE" sz="1800" b="1"/>
              <a:t>Crime data from [Ref4]</a:t>
            </a:r>
            <a:endParaRPr lang="nl-BE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0FB4FD5C-A0C3-4097-B227-967D531F520C}"/>
              </a:ext>
            </a:extLst>
          </p:cNvPr>
          <p:cNvSpPr txBox="1"/>
          <p:nvPr/>
        </p:nvSpPr>
        <p:spPr>
          <a:xfrm>
            <a:off x="1957168" y="3885168"/>
            <a:ext cx="18147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/>
              <a:t>1. Map </a:t>
            </a:r>
            <a:r>
              <a:rPr lang="nl-BE" sz="1400" b="1" dirty="0" err="1"/>
              <a:t>to</a:t>
            </a:r>
            <a:r>
              <a:rPr lang="nl-BE" sz="1400" b="1" dirty="0"/>
              <a:t> </a:t>
            </a:r>
            <a:r>
              <a:rPr lang="nl-BE" sz="1400" b="1" dirty="0" err="1"/>
              <a:t>neighborhoods</a:t>
            </a:r>
            <a:r>
              <a:rPr lang="nl-BE" sz="1400" b="1" dirty="0"/>
              <a:t> </a:t>
            </a:r>
            <a:r>
              <a:rPr lang="nl-BE" sz="1400" b="1" dirty="0" err="1"/>
              <a:t>using</a:t>
            </a:r>
            <a:r>
              <a:rPr lang="nl-BE" sz="1400" b="1" dirty="0"/>
              <a:t> </a:t>
            </a:r>
            <a:r>
              <a:rPr lang="nl-BE" sz="1400" b="1" dirty="0" err="1"/>
              <a:t>geopandas</a:t>
            </a:r>
            <a:endParaRPr lang="nl-BE" sz="1400" b="1" dirty="0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93674560-78A1-4172-9AF3-C88C4F578DE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743" y="2505392"/>
            <a:ext cx="3059430" cy="2380615"/>
          </a:xfrm>
          <a:prstGeom prst="rect">
            <a:avLst/>
          </a:prstGeom>
          <a:noFill/>
        </p:spPr>
      </p:pic>
      <p:sp>
        <p:nvSpPr>
          <p:cNvPr id="9" name="Tekstvak 8">
            <a:extLst>
              <a:ext uri="{FF2B5EF4-FFF2-40B4-BE49-F238E27FC236}">
                <a16:creationId xmlns:a16="http://schemas.microsoft.com/office/drawing/2014/main" id="{D4FA616C-742D-4A1B-AE9F-675438A036AC}"/>
              </a:ext>
            </a:extLst>
          </p:cNvPr>
          <p:cNvSpPr txBox="1"/>
          <p:nvPr/>
        </p:nvSpPr>
        <p:spPr>
          <a:xfrm>
            <a:off x="3381375" y="1867584"/>
            <a:ext cx="46958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Dataframe </a:t>
            </a:r>
            <a:r>
              <a:rPr lang="nl-BE" dirty="0" err="1"/>
              <a:t>with</a:t>
            </a:r>
            <a:r>
              <a:rPr lang="nl-BE" dirty="0"/>
              <a:t> </a:t>
            </a:r>
            <a:r>
              <a:rPr lang="nl-BE" dirty="0" err="1"/>
              <a:t>description</a:t>
            </a:r>
            <a:r>
              <a:rPr lang="nl-BE" dirty="0"/>
              <a:t> of crime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mapped</a:t>
            </a:r>
            <a:r>
              <a:rPr lang="nl-BE" dirty="0"/>
              <a:t> </a:t>
            </a:r>
            <a:r>
              <a:rPr lang="nl-BE" dirty="0" err="1"/>
              <a:t>neighborhood</a:t>
            </a:r>
            <a:endParaRPr lang="nl-BE" dirty="0"/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77ED9451-4C09-4881-9CB7-A0144623E2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098" y="2524701"/>
            <a:ext cx="1700734" cy="2341995"/>
          </a:xfrm>
          <a:prstGeom prst="rect">
            <a:avLst/>
          </a:prstGeom>
        </p:spPr>
      </p:pic>
      <p:sp>
        <p:nvSpPr>
          <p:cNvPr id="11" name="Tekstvak 10">
            <a:extLst>
              <a:ext uri="{FF2B5EF4-FFF2-40B4-BE49-F238E27FC236}">
                <a16:creationId xmlns:a16="http://schemas.microsoft.com/office/drawing/2014/main" id="{548A0F41-4111-49A4-B197-75C77233E743}"/>
              </a:ext>
            </a:extLst>
          </p:cNvPr>
          <p:cNvSpPr txBox="1"/>
          <p:nvPr/>
        </p:nvSpPr>
        <p:spPr>
          <a:xfrm>
            <a:off x="7634620" y="2136060"/>
            <a:ext cx="36891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Crime </a:t>
            </a:r>
            <a:r>
              <a:rPr lang="nl-BE" dirty="0" err="1"/>
              <a:t>rate</a:t>
            </a:r>
            <a:r>
              <a:rPr lang="nl-BE" dirty="0"/>
              <a:t> per </a:t>
            </a:r>
            <a:r>
              <a:rPr lang="nl-BE" dirty="0" err="1"/>
              <a:t>neighborhood</a:t>
            </a:r>
            <a:endParaRPr lang="nl-BE" dirty="0"/>
          </a:p>
        </p:txBody>
      </p:sp>
      <p:sp>
        <p:nvSpPr>
          <p:cNvPr id="12" name="Pijl: rechts 11">
            <a:extLst>
              <a:ext uri="{FF2B5EF4-FFF2-40B4-BE49-F238E27FC236}">
                <a16:creationId xmlns:a16="http://schemas.microsoft.com/office/drawing/2014/main" id="{1F4EB6BE-3DE9-46F8-A8D3-1B82270F4119}"/>
              </a:ext>
            </a:extLst>
          </p:cNvPr>
          <p:cNvSpPr/>
          <p:nvPr/>
        </p:nvSpPr>
        <p:spPr>
          <a:xfrm>
            <a:off x="7459541" y="3007360"/>
            <a:ext cx="731620" cy="843280"/>
          </a:xfrm>
          <a:prstGeom prst="right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3" name="Tekstvak 12">
            <a:extLst>
              <a:ext uri="{FF2B5EF4-FFF2-40B4-BE49-F238E27FC236}">
                <a16:creationId xmlns:a16="http://schemas.microsoft.com/office/drawing/2014/main" id="{647CD116-01DF-499A-9664-7482E9D54FA7}"/>
              </a:ext>
            </a:extLst>
          </p:cNvPr>
          <p:cNvSpPr txBox="1"/>
          <p:nvPr/>
        </p:nvSpPr>
        <p:spPr>
          <a:xfrm>
            <a:off x="6959230" y="3835038"/>
            <a:ext cx="181473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/>
              <a:t>2. </a:t>
            </a:r>
            <a:r>
              <a:rPr lang="nl-BE" sz="1400" b="1" dirty="0" err="1"/>
              <a:t>Aggregate</a:t>
            </a:r>
            <a:endParaRPr lang="nl-BE" sz="1400" b="1" dirty="0"/>
          </a:p>
        </p:txBody>
      </p:sp>
      <p:pic>
        <p:nvPicPr>
          <p:cNvPr id="14" name="Afbeelding 13">
            <a:extLst>
              <a:ext uri="{FF2B5EF4-FFF2-40B4-BE49-F238E27FC236}">
                <a16:creationId xmlns:a16="http://schemas.microsoft.com/office/drawing/2014/main" id="{FF1320BE-99E6-408A-9CE5-73F76703AD87}"/>
              </a:ext>
            </a:extLst>
          </p:cNvPr>
          <p:cNvPicPr/>
          <p:nvPr/>
        </p:nvPicPr>
        <p:blipFill rotWithShape="1">
          <a:blip r:embed="rId4"/>
          <a:srcRect b="42868"/>
          <a:stretch/>
        </p:blipFill>
        <p:spPr>
          <a:xfrm>
            <a:off x="5621278" y="5360141"/>
            <a:ext cx="5760720" cy="1350647"/>
          </a:xfrm>
          <a:prstGeom prst="rect">
            <a:avLst/>
          </a:prstGeom>
        </p:spPr>
      </p:pic>
      <p:sp>
        <p:nvSpPr>
          <p:cNvPr id="15" name="Pijl: rechts 14">
            <a:extLst>
              <a:ext uri="{FF2B5EF4-FFF2-40B4-BE49-F238E27FC236}">
                <a16:creationId xmlns:a16="http://schemas.microsoft.com/office/drawing/2014/main" id="{DF09A961-C323-4908-9820-BFC57632F279}"/>
              </a:ext>
            </a:extLst>
          </p:cNvPr>
          <p:cNvSpPr/>
          <p:nvPr/>
        </p:nvSpPr>
        <p:spPr>
          <a:xfrm rot="2401581">
            <a:off x="7246439" y="4464676"/>
            <a:ext cx="731620" cy="843280"/>
          </a:xfrm>
          <a:prstGeom prst="right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8F9F8AC5-8D9E-4494-BDF9-0A2D9CE3669E}"/>
              </a:ext>
            </a:extLst>
          </p:cNvPr>
          <p:cNvSpPr txBox="1"/>
          <p:nvPr/>
        </p:nvSpPr>
        <p:spPr>
          <a:xfrm>
            <a:off x="8077200" y="4861464"/>
            <a:ext cx="35153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/>
              <a:t>3. </a:t>
            </a:r>
            <a:r>
              <a:rPr lang="nl-BE" sz="1400" b="1" dirty="0" err="1"/>
              <a:t>Determine</a:t>
            </a:r>
            <a:r>
              <a:rPr lang="nl-BE" sz="1400" b="1" dirty="0"/>
              <a:t> </a:t>
            </a:r>
            <a:r>
              <a:rPr lang="nl-BE" sz="1400" b="1" dirty="0" err="1"/>
              <a:t>frequency</a:t>
            </a:r>
            <a:r>
              <a:rPr lang="nl-BE" sz="1400" b="1" dirty="0"/>
              <a:t> per crime type per </a:t>
            </a:r>
            <a:r>
              <a:rPr lang="nl-BE" sz="1400" b="1" dirty="0" err="1"/>
              <a:t>neighborhood</a:t>
            </a:r>
            <a:endParaRPr lang="nl-BE" sz="1400" b="1" dirty="0"/>
          </a:p>
        </p:txBody>
      </p:sp>
      <p:sp>
        <p:nvSpPr>
          <p:cNvPr id="17" name="Pijl: rechts 16">
            <a:extLst>
              <a:ext uri="{FF2B5EF4-FFF2-40B4-BE49-F238E27FC236}">
                <a16:creationId xmlns:a16="http://schemas.microsoft.com/office/drawing/2014/main" id="{CA912DA2-2B4E-4A01-94CC-9934ACACEA4A}"/>
              </a:ext>
            </a:extLst>
          </p:cNvPr>
          <p:cNvSpPr/>
          <p:nvPr/>
        </p:nvSpPr>
        <p:spPr>
          <a:xfrm rot="10800000">
            <a:off x="4432119" y="5613824"/>
            <a:ext cx="731620" cy="843280"/>
          </a:xfrm>
          <a:prstGeom prst="right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8" name="Tekstvak 17">
            <a:extLst>
              <a:ext uri="{FF2B5EF4-FFF2-40B4-BE49-F238E27FC236}">
                <a16:creationId xmlns:a16="http://schemas.microsoft.com/office/drawing/2014/main" id="{DE58A2E0-D220-4C1D-A817-6B09662B4491}"/>
              </a:ext>
            </a:extLst>
          </p:cNvPr>
          <p:cNvSpPr txBox="1"/>
          <p:nvPr/>
        </p:nvSpPr>
        <p:spPr>
          <a:xfrm>
            <a:off x="3771900" y="4943997"/>
            <a:ext cx="19448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/>
              <a:t>4. </a:t>
            </a:r>
            <a:r>
              <a:rPr lang="nl-BE" sz="1400" b="1" dirty="0" err="1"/>
              <a:t>kMeans</a:t>
            </a:r>
            <a:r>
              <a:rPr lang="nl-BE" sz="1400" b="1" dirty="0"/>
              <a:t> clustering </a:t>
            </a:r>
            <a:r>
              <a:rPr lang="nl-BE" sz="1400" b="1" dirty="0" err="1"/>
              <a:t>with</a:t>
            </a:r>
            <a:r>
              <a:rPr lang="nl-BE" sz="1400" b="1" dirty="0"/>
              <a:t> “</a:t>
            </a:r>
            <a:r>
              <a:rPr lang="nl-BE" sz="1400" b="1" dirty="0" err="1"/>
              <a:t>optimal</a:t>
            </a:r>
            <a:r>
              <a:rPr lang="nl-BE" sz="1400" b="1" dirty="0"/>
              <a:t>” </a:t>
            </a:r>
            <a:r>
              <a:rPr lang="nl-BE" sz="1400" b="1" dirty="0" err="1"/>
              <a:t>number</a:t>
            </a:r>
            <a:r>
              <a:rPr lang="nl-BE" sz="1400" b="1" dirty="0"/>
              <a:t> of </a:t>
            </a:r>
            <a:r>
              <a:rPr lang="nl-BE" sz="1400" b="1" dirty="0" err="1"/>
              <a:t>groups</a:t>
            </a:r>
            <a:r>
              <a:rPr lang="nl-BE" sz="1400" b="1" dirty="0"/>
              <a:t> k</a:t>
            </a:r>
          </a:p>
        </p:txBody>
      </p:sp>
      <p:pic>
        <p:nvPicPr>
          <p:cNvPr id="19" name="Afbeelding 18">
            <a:extLst>
              <a:ext uri="{FF2B5EF4-FFF2-40B4-BE49-F238E27FC236}">
                <a16:creationId xmlns:a16="http://schemas.microsoft.com/office/drawing/2014/main" id="{2A7162A3-EFB5-4F2D-8574-17272A9DF3D8}"/>
              </a:ext>
            </a:extLst>
          </p:cNvPr>
          <p:cNvPicPr/>
          <p:nvPr/>
        </p:nvPicPr>
        <p:blipFill rotWithShape="1">
          <a:blip r:embed="rId5"/>
          <a:srcRect t="1" b="2209"/>
          <a:stretch/>
        </p:blipFill>
        <p:spPr bwMode="auto">
          <a:xfrm>
            <a:off x="453697" y="4717457"/>
            <a:ext cx="3339465" cy="21082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cxnSp>
        <p:nvCxnSpPr>
          <p:cNvPr id="21" name="Rechte verbindingslijn met pijl 20">
            <a:extLst>
              <a:ext uri="{FF2B5EF4-FFF2-40B4-BE49-F238E27FC236}">
                <a16:creationId xmlns:a16="http://schemas.microsoft.com/office/drawing/2014/main" id="{6CA5B174-C486-4CB2-85A3-574462036199}"/>
              </a:ext>
            </a:extLst>
          </p:cNvPr>
          <p:cNvCxnSpPr>
            <a:cxnSpLocks/>
          </p:cNvCxnSpPr>
          <p:nvPr/>
        </p:nvCxnSpPr>
        <p:spPr>
          <a:xfrm flipV="1">
            <a:off x="1268095" y="5682661"/>
            <a:ext cx="0" cy="3530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kstvak 22">
            <a:extLst>
              <a:ext uri="{FF2B5EF4-FFF2-40B4-BE49-F238E27FC236}">
                <a16:creationId xmlns:a16="http://schemas.microsoft.com/office/drawing/2014/main" id="{95E26427-DB76-4286-9503-27CF1EB19D0A}"/>
              </a:ext>
            </a:extLst>
          </p:cNvPr>
          <p:cNvSpPr txBox="1"/>
          <p:nvPr/>
        </p:nvSpPr>
        <p:spPr>
          <a:xfrm>
            <a:off x="1027693" y="6043402"/>
            <a:ext cx="7334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>
                <a:solidFill>
                  <a:schemeClr val="accent1"/>
                </a:solidFill>
              </a:rPr>
              <a:t>k=3</a:t>
            </a:r>
          </a:p>
        </p:txBody>
      </p:sp>
      <p:sp>
        <p:nvSpPr>
          <p:cNvPr id="24" name="Tekstvak 23">
            <a:extLst>
              <a:ext uri="{FF2B5EF4-FFF2-40B4-BE49-F238E27FC236}">
                <a16:creationId xmlns:a16="http://schemas.microsoft.com/office/drawing/2014/main" id="{265CB10E-88B7-4290-9975-A91AD7A8AA90}"/>
              </a:ext>
            </a:extLst>
          </p:cNvPr>
          <p:cNvSpPr txBox="1"/>
          <p:nvPr/>
        </p:nvSpPr>
        <p:spPr>
          <a:xfrm>
            <a:off x="818712" y="1265238"/>
            <a:ext cx="107738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Extracting the relevant crime statistics data, as well as linking to and </a:t>
            </a:r>
            <a:br>
              <a:rPr lang="en-US" dirty="0"/>
            </a:br>
            <a:r>
              <a:rPr lang="en-US" dirty="0"/>
              <a:t>aggregating with respect to the Chicago Neighborhood geographical information.</a:t>
            </a:r>
          </a:p>
        </p:txBody>
      </p:sp>
      <p:pic>
        <p:nvPicPr>
          <p:cNvPr id="26" name="Picture 4" descr="Afbeeldingsresultaten voor chicago wappen">
            <a:extLst>
              <a:ext uri="{FF2B5EF4-FFF2-40B4-BE49-F238E27FC236}">
                <a16:creationId xmlns:a16="http://schemas.microsoft.com/office/drawing/2014/main" id="{65E63E7D-FAA1-40D5-8EFB-D253C0D1A4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7132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82CCFA-6B58-452E-ABE1-ED34C8CF00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Methodology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50B716C-0C70-4D8F-BAF4-39A0618DE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BE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7BD95E94-711C-453A-B95A-37EA4EF9A94A}"/>
              </a:ext>
            </a:extLst>
          </p:cNvPr>
          <p:cNvSpPr txBox="1"/>
          <p:nvPr/>
        </p:nvSpPr>
        <p:spPr>
          <a:xfrm>
            <a:off x="818712" y="1265238"/>
            <a:ext cx="107738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Retrieving and analyzing the relevant venue information based on the </a:t>
            </a:r>
            <a:br>
              <a:rPr lang="en-US" dirty="0"/>
            </a:br>
            <a:r>
              <a:rPr lang="en-US" dirty="0"/>
              <a:t>geographical characteristics of the Chicago neighborhoods.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FFA67229-4D68-4120-91F7-0626DC5E7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865" y="2740213"/>
            <a:ext cx="5669771" cy="1505843"/>
          </a:xfrm>
          <a:prstGeom prst="rect">
            <a:avLst/>
          </a:prstGeom>
        </p:spPr>
      </p:pic>
      <p:pic>
        <p:nvPicPr>
          <p:cNvPr id="6" name="Afbeelding 5">
            <a:extLst>
              <a:ext uri="{FF2B5EF4-FFF2-40B4-BE49-F238E27FC236}">
                <a16:creationId xmlns:a16="http://schemas.microsoft.com/office/drawing/2014/main" id="{CF2AFFFA-C7FA-4DE2-8B51-60193B2FC1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65" y="5292155"/>
            <a:ext cx="5706351" cy="1109568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483889B6-93DC-4B25-99E2-5AE94D74D4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6566" y="3464498"/>
            <a:ext cx="3822072" cy="2325805"/>
          </a:xfrm>
          <a:prstGeom prst="rect">
            <a:avLst/>
          </a:prstGeom>
        </p:spPr>
      </p:pic>
      <p:sp>
        <p:nvSpPr>
          <p:cNvPr id="8" name="Pijl: rechts 7">
            <a:extLst>
              <a:ext uri="{FF2B5EF4-FFF2-40B4-BE49-F238E27FC236}">
                <a16:creationId xmlns:a16="http://schemas.microsoft.com/office/drawing/2014/main" id="{A47278E4-B86E-493C-8659-F4334E2F832C}"/>
              </a:ext>
            </a:extLst>
          </p:cNvPr>
          <p:cNvSpPr/>
          <p:nvPr/>
        </p:nvSpPr>
        <p:spPr>
          <a:xfrm rot="5400000">
            <a:off x="2681496" y="4365064"/>
            <a:ext cx="731620" cy="843280"/>
          </a:xfrm>
          <a:prstGeom prst="right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F4EA96B2-397C-4368-ADE4-521D29077486}"/>
              </a:ext>
            </a:extLst>
          </p:cNvPr>
          <p:cNvSpPr txBox="1"/>
          <p:nvPr/>
        </p:nvSpPr>
        <p:spPr>
          <a:xfrm>
            <a:off x="3468945" y="4444387"/>
            <a:ext cx="300457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/>
              <a:t>1. </a:t>
            </a:r>
            <a:r>
              <a:rPr lang="nl-BE" sz="1400" b="1" dirty="0" err="1"/>
              <a:t>Determine</a:t>
            </a:r>
            <a:r>
              <a:rPr lang="nl-BE" sz="1400" b="1" dirty="0"/>
              <a:t> </a:t>
            </a:r>
            <a:r>
              <a:rPr lang="nl-BE" sz="1400" b="1" dirty="0" err="1"/>
              <a:t>frequency</a:t>
            </a:r>
            <a:r>
              <a:rPr lang="nl-BE" sz="1400" b="1" dirty="0"/>
              <a:t> per </a:t>
            </a:r>
            <a:r>
              <a:rPr lang="nl-BE" sz="1400" b="1" dirty="0" err="1"/>
              <a:t>venue</a:t>
            </a:r>
            <a:r>
              <a:rPr lang="nl-BE" sz="1400" b="1" dirty="0"/>
              <a:t> type per </a:t>
            </a:r>
            <a:r>
              <a:rPr lang="nl-BE" sz="1400" b="1" dirty="0" err="1"/>
              <a:t>neighborhood</a:t>
            </a:r>
            <a:endParaRPr lang="nl-BE" sz="1400" b="1" dirty="0"/>
          </a:p>
        </p:txBody>
      </p:sp>
      <p:sp>
        <p:nvSpPr>
          <p:cNvPr id="10" name="Pijl: rechts 9">
            <a:extLst>
              <a:ext uri="{FF2B5EF4-FFF2-40B4-BE49-F238E27FC236}">
                <a16:creationId xmlns:a16="http://schemas.microsoft.com/office/drawing/2014/main" id="{379E98E5-38AF-40EB-8779-66B96B819F27}"/>
              </a:ext>
            </a:extLst>
          </p:cNvPr>
          <p:cNvSpPr/>
          <p:nvPr/>
        </p:nvSpPr>
        <p:spPr>
          <a:xfrm>
            <a:off x="6473523" y="5177649"/>
            <a:ext cx="731620" cy="843280"/>
          </a:xfrm>
          <a:prstGeom prst="rightArrow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6301F690-E078-4997-B2B1-5D5902D24183}"/>
              </a:ext>
            </a:extLst>
          </p:cNvPr>
          <p:cNvSpPr txBox="1"/>
          <p:nvPr/>
        </p:nvSpPr>
        <p:spPr>
          <a:xfrm>
            <a:off x="6319615" y="5990905"/>
            <a:ext cx="19448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/>
              <a:t>2. </a:t>
            </a:r>
            <a:r>
              <a:rPr lang="nl-BE" sz="1400" b="1" dirty="0" err="1"/>
              <a:t>kMeans</a:t>
            </a:r>
            <a:r>
              <a:rPr lang="nl-BE" sz="1400" b="1" dirty="0"/>
              <a:t> clustering </a:t>
            </a:r>
            <a:r>
              <a:rPr lang="nl-BE" sz="1400" b="1" dirty="0" err="1"/>
              <a:t>with</a:t>
            </a:r>
            <a:r>
              <a:rPr lang="nl-BE" sz="1400" b="1" dirty="0"/>
              <a:t> “</a:t>
            </a:r>
            <a:r>
              <a:rPr lang="nl-BE" sz="1400" b="1" dirty="0" err="1"/>
              <a:t>optimal</a:t>
            </a:r>
            <a:r>
              <a:rPr lang="nl-BE" sz="1400" b="1" dirty="0"/>
              <a:t>” </a:t>
            </a:r>
            <a:r>
              <a:rPr lang="nl-BE" sz="1400" b="1" dirty="0" err="1"/>
              <a:t>number</a:t>
            </a:r>
            <a:r>
              <a:rPr lang="nl-BE" sz="1400" b="1" dirty="0"/>
              <a:t> of </a:t>
            </a:r>
            <a:r>
              <a:rPr lang="nl-BE" sz="1400" b="1" dirty="0" err="1"/>
              <a:t>groups</a:t>
            </a:r>
            <a:r>
              <a:rPr lang="nl-BE" sz="1400" b="1" dirty="0"/>
              <a:t> k</a:t>
            </a:r>
          </a:p>
        </p:txBody>
      </p:sp>
      <p:cxnSp>
        <p:nvCxnSpPr>
          <p:cNvPr id="12" name="Rechte verbindingslijn met pijl 11">
            <a:extLst>
              <a:ext uri="{FF2B5EF4-FFF2-40B4-BE49-F238E27FC236}">
                <a16:creationId xmlns:a16="http://schemas.microsoft.com/office/drawing/2014/main" id="{DC647547-F247-480F-B259-B7D87C3448A2}"/>
              </a:ext>
            </a:extLst>
          </p:cNvPr>
          <p:cNvCxnSpPr>
            <a:cxnSpLocks/>
          </p:cNvCxnSpPr>
          <p:nvPr/>
        </p:nvCxnSpPr>
        <p:spPr>
          <a:xfrm flipV="1">
            <a:off x="8314727" y="4388489"/>
            <a:ext cx="0" cy="35301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kstvak 12">
            <a:extLst>
              <a:ext uri="{FF2B5EF4-FFF2-40B4-BE49-F238E27FC236}">
                <a16:creationId xmlns:a16="http://schemas.microsoft.com/office/drawing/2014/main" id="{F52EF3CF-27AD-4D77-B18C-1080703BB88F}"/>
              </a:ext>
            </a:extLst>
          </p:cNvPr>
          <p:cNvSpPr txBox="1"/>
          <p:nvPr/>
        </p:nvSpPr>
        <p:spPr>
          <a:xfrm>
            <a:off x="8074325" y="4749230"/>
            <a:ext cx="7334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1400" b="1" dirty="0">
                <a:solidFill>
                  <a:schemeClr val="accent1"/>
                </a:solidFill>
              </a:rPr>
              <a:t>k=3</a:t>
            </a:r>
          </a:p>
        </p:txBody>
      </p:sp>
      <p:sp>
        <p:nvSpPr>
          <p:cNvPr id="14" name="Tekstvak 13">
            <a:extLst>
              <a:ext uri="{FF2B5EF4-FFF2-40B4-BE49-F238E27FC236}">
                <a16:creationId xmlns:a16="http://schemas.microsoft.com/office/drawing/2014/main" id="{F7510824-7014-4905-A1F0-7EB70814B974}"/>
              </a:ext>
            </a:extLst>
          </p:cNvPr>
          <p:cNvSpPr txBox="1"/>
          <p:nvPr/>
        </p:nvSpPr>
        <p:spPr>
          <a:xfrm>
            <a:off x="535865" y="2126551"/>
            <a:ext cx="69291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Venue</a:t>
            </a:r>
            <a:r>
              <a:rPr lang="nl-BE" dirty="0"/>
              <a:t> information </a:t>
            </a:r>
            <a:r>
              <a:rPr lang="nl-BE" dirty="0" err="1"/>
              <a:t>extracted</a:t>
            </a:r>
            <a:r>
              <a:rPr lang="nl-BE" dirty="0"/>
              <a:t> </a:t>
            </a:r>
            <a:r>
              <a:rPr lang="nl-BE" dirty="0" err="1"/>
              <a:t>from</a:t>
            </a:r>
            <a:r>
              <a:rPr lang="nl-BE" dirty="0"/>
              <a:t> [Ref3] </a:t>
            </a:r>
            <a:br>
              <a:rPr lang="nl-BE" dirty="0"/>
            </a:b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mapped</a:t>
            </a:r>
            <a:r>
              <a:rPr lang="nl-BE" dirty="0"/>
              <a:t> </a:t>
            </a:r>
            <a:r>
              <a:rPr lang="nl-BE" dirty="0" err="1"/>
              <a:t>to</a:t>
            </a:r>
            <a:r>
              <a:rPr lang="nl-BE" dirty="0"/>
              <a:t> </a:t>
            </a:r>
            <a:r>
              <a:rPr lang="nl-BE" dirty="0" err="1"/>
              <a:t>each</a:t>
            </a:r>
            <a:r>
              <a:rPr lang="nl-BE" dirty="0"/>
              <a:t> </a:t>
            </a:r>
            <a:r>
              <a:rPr lang="nl-BE" dirty="0" err="1"/>
              <a:t>neighborhood</a:t>
            </a:r>
            <a:endParaRPr lang="nl-BE" dirty="0"/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9E7FAB92-D692-4175-9949-F9471D5850EE}"/>
              </a:ext>
            </a:extLst>
          </p:cNvPr>
          <p:cNvSpPr txBox="1"/>
          <p:nvPr/>
        </p:nvSpPr>
        <p:spPr>
          <a:xfrm>
            <a:off x="7346566" y="2761255"/>
            <a:ext cx="41552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Use</a:t>
            </a:r>
            <a:r>
              <a:rPr lang="nl-BE" dirty="0"/>
              <a:t> </a:t>
            </a:r>
            <a:r>
              <a:rPr lang="nl-BE" dirty="0" err="1"/>
              <a:t>same</a:t>
            </a:r>
            <a:r>
              <a:rPr lang="nl-BE" dirty="0"/>
              <a:t> k as </a:t>
            </a:r>
            <a:r>
              <a:rPr lang="nl-BE" dirty="0" err="1"/>
              <a:t>for</a:t>
            </a:r>
            <a:r>
              <a:rPr lang="nl-BE" dirty="0"/>
              <a:t> crime-</a:t>
            </a:r>
            <a:r>
              <a:rPr lang="nl-BE" dirty="0" err="1"/>
              <a:t>based</a:t>
            </a:r>
            <a:r>
              <a:rPr lang="nl-BE" dirty="0"/>
              <a:t> clustering </a:t>
            </a:r>
            <a:r>
              <a:rPr lang="nl-BE" dirty="0" err="1"/>
              <a:t>for</a:t>
            </a:r>
            <a:r>
              <a:rPr lang="nl-BE" dirty="0"/>
              <a:t> </a:t>
            </a:r>
            <a:r>
              <a:rPr lang="nl-BE" dirty="0" err="1"/>
              <a:t>bettercomparison</a:t>
            </a:r>
            <a:endParaRPr lang="nl-BE" dirty="0"/>
          </a:p>
        </p:txBody>
      </p:sp>
      <p:pic>
        <p:nvPicPr>
          <p:cNvPr id="16" name="Picture 4" descr="Afbeeldingsresultaten voor chicago wappen">
            <a:extLst>
              <a:ext uri="{FF2B5EF4-FFF2-40B4-BE49-F238E27FC236}">
                <a16:creationId xmlns:a16="http://schemas.microsoft.com/office/drawing/2014/main" id="{BE611967-437B-4ACF-8BBA-0052CBE40F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14450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D63C228-6265-41B3-8976-404C2E12E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Methodology</a:t>
            </a:r>
            <a:r>
              <a:rPr lang="nl-BE" dirty="0"/>
              <a:t> </a:t>
            </a:r>
            <a:r>
              <a:rPr lang="nl-BE" dirty="0" err="1"/>
              <a:t>con’t</a:t>
            </a:r>
            <a:endParaRPr lang="nl-BE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6500DD8C-2D7E-4430-BDA4-612A9D919D0B}"/>
              </a:ext>
            </a:extLst>
          </p:cNvPr>
          <p:cNvSpPr txBox="1"/>
          <p:nvPr/>
        </p:nvSpPr>
        <p:spPr>
          <a:xfrm>
            <a:off x="818712" y="1265238"/>
            <a:ext cx="1077384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Comparing and analyzing the communalities and differences between the </a:t>
            </a:r>
            <a:br>
              <a:rPr lang="en-US" dirty="0"/>
            </a:br>
            <a:r>
              <a:rPr lang="en-US" dirty="0"/>
              <a:t>crime and venue characteristics of the Chicago neighborhoods.</a:t>
            </a: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56539169-C215-42B4-893C-6A662FD97E29}"/>
              </a:ext>
            </a:extLst>
          </p:cNvPr>
          <p:cNvSpPr txBox="1"/>
          <p:nvPr/>
        </p:nvSpPr>
        <p:spPr>
          <a:xfrm>
            <a:off x="885824" y="2171700"/>
            <a:ext cx="4429125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nl-BE" b="1" u="sng" dirty="0"/>
              <a:t>Global </a:t>
            </a:r>
            <a:r>
              <a:rPr lang="nl-BE" b="1" u="sng" dirty="0" err="1"/>
              <a:t>KPIs</a:t>
            </a:r>
            <a:r>
              <a:rPr lang="nl-BE" b="1" u="sng" dirty="0"/>
              <a:t> </a:t>
            </a:r>
            <a:r>
              <a:rPr lang="nl-BE" b="1" u="sng" dirty="0" err="1"/>
              <a:t>for</a:t>
            </a:r>
            <a:r>
              <a:rPr lang="nl-BE" b="1" u="sng" dirty="0"/>
              <a:t> clustering </a:t>
            </a:r>
            <a:r>
              <a:rPr lang="nl-BE" b="1" u="sng" dirty="0" err="1"/>
              <a:t>comparison</a:t>
            </a:r>
            <a:r>
              <a:rPr lang="nl-BE" b="1" u="sng" dirty="0"/>
              <a:t>: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nl-BE" dirty="0" err="1"/>
              <a:t>Adjusted</a:t>
            </a:r>
            <a:r>
              <a:rPr lang="nl-BE" dirty="0"/>
              <a:t> Rand Index [Ref5]</a:t>
            </a:r>
          </a:p>
          <a:p>
            <a:pPr marL="285750" indent="-28575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nl-BE" dirty="0" err="1"/>
              <a:t>Jaccard</a:t>
            </a:r>
            <a:r>
              <a:rPr lang="nl-BE" dirty="0"/>
              <a:t> </a:t>
            </a:r>
            <a:r>
              <a:rPr lang="nl-BE" dirty="0" err="1"/>
              <a:t>similarity</a:t>
            </a:r>
            <a:r>
              <a:rPr lang="nl-BE" dirty="0"/>
              <a:t> score [Ref6]: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dirty="0" err="1"/>
              <a:t>Requires</a:t>
            </a:r>
            <a:r>
              <a:rPr lang="nl-BE" dirty="0"/>
              <a:t> </a:t>
            </a:r>
            <a:r>
              <a:rPr lang="nl-BE" dirty="0" err="1"/>
              <a:t>remapping</a:t>
            </a:r>
            <a:r>
              <a:rPr lang="nl-BE" dirty="0"/>
              <a:t> of clusters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dirty="0" err="1"/>
              <a:t>Weighted</a:t>
            </a:r>
            <a:r>
              <a:rPr lang="nl-BE" dirty="0"/>
              <a:t> </a:t>
            </a:r>
            <a:r>
              <a:rPr lang="nl-BE" dirty="0" err="1"/>
              <a:t>average</a:t>
            </a:r>
            <a:r>
              <a:rPr lang="nl-BE" dirty="0"/>
              <a:t> of per cluster score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nl-BE" dirty="0"/>
              <a:t>Total score </a:t>
            </a:r>
            <a:r>
              <a:rPr lang="nl-BE" dirty="0" err="1"/>
              <a:t>based</a:t>
            </a:r>
            <a:r>
              <a:rPr lang="nl-BE" dirty="0"/>
              <a:t> on </a:t>
            </a:r>
            <a:r>
              <a:rPr lang="nl-BE" dirty="0" err="1"/>
              <a:t>total</a:t>
            </a:r>
            <a:r>
              <a:rPr lang="nl-BE" dirty="0"/>
              <a:t> </a:t>
            </a:r>
            <a:r>
              <a:rPr lang="nl-BE" dirty="0" err="1"/>
              <a:t>number</a:t>
            </a:r>
            <a:r>
              <a:rPr lang="nl-BE" dirty="0"/>
              <a:t> of </a:t>
            </a:r>
            <a:r>
              <a:rPr lang="nl-BE" dirty="0" err="1"/>
              <a:t>true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false</a:t>
            </a:r>
            <a:r>
              <a:rPr lang="nl-BE" dirty="0"/>
              <a:t> </a:t>
            </a:r>
            <a:r>
              <a:rPr lang="nl-BE" dirty="0" err="1"/>
              <a:t>positives</a:t>
            </a:r>
            <a:r>
              <a:rPr lang="nl-BE" dirty="0"/>
              <a:t> </a:t>
            </a:r>
            <a:r>
              <a:rPr lang="nl-BE" dirty="0" err="1"/>
              <a:t>and</a:t>
            </a:r>
            <a:r>
              <a:rPr lang="nl-BE" dirty="0"/>
              <a:t> </a:t>
            </a:r>
            <a:r>
              <a:rPr lang="nl-BE" dirty="0" err="1"/>
              <a:t>negatives</a:t>
            </a:r>
            <a:endParaRPr lang="nl-BE" dirty="0"/>
          </a:p>
        </p:txBody>
      </p:sp>
      <p:sp>
        <p:nvSpPr>
          <p:cNvPr id="7" name="Tekstvak 6">
            <a:extLst>
              <a:ext uri="{FF2B5EF4-FFF2-40B4-BE49-F238E27FC236}">
                <a16:creationId xmlns:a16="http://schemas.microsoft.com/office/drawing/2014/main" id="{EBC2E8CE-E494-4610-B34F-32997815157C}"/>
              </a:ext>
            </a:extLst>
          </p:cNvPr>
          <p:cNvSpPr txBox="1"/>
          <p:nvPr/>
        </p:nvSpPr>
        <p:spPr>
          <a:xfrm>
            <a:off x="7723266" y="2171700"/>
            <a:ext cx="4429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nl-BE" b="1" u="sng" dirty="0" err="1"/>
              <a:t>Confusion</a:t>
            </a:r>
            <a:r>
              <a:rPr lang="nl-BE" b="1" u="sng" dirty="0"/>
              <a:t> matrix [Ref7]:</a:t>
            </a:r>
          </a:p>
        </p:txBody>
      </p:sp>
      <p:graphicFrame>
        <p:nvGraphicFramePr>
          <p:cNvPr id="9" name="Tabel 9">
            <a:extLst>
              <a:ext uri="{FF2B5EF4-FFF2-40B4-BE49-F238E27FC236}">
                <a16:creationId xmlns:a16="http://schemas.microsoft.com/office/drawing/2014/main" id="{C296388B-1FEA-4240-B8A7-3D08D22E3C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06331"/>
              </p:ext>
            </p:extLst>
          </p:nvPr>
        </p:nvGraphicFramePr>
        <p:xfrm>
          <a:off x="6781799" y="2789455"/>
          <a:ext cx="5073650" cy="292608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14730">
                  <a:extLst>
                    <a:ext uri="{9D8B030D-6E8A-4147-A177-3AD203B41FA5}">
                      <a16:colId xmlns:a16="http://schemas.microsoft.com/office/drawing/2014/main" val="2276147596"/>
                    </a:ext>
                  </a:extLst>
                </a:gridCol>
                <a:gridCol w="1014730">
                  <a:extLst>
                    <a:ext uri="{9D8B030D-6E8A-4147-A177-3AD203B41FA5}">
                      <a16:colId xmlns:a16="http://schemas.microsoft.com/office/drawing/2014/main" val="837149115"/>
                    </a:ext>
                  </a:extLst>
                </a:gridCol>
                <a:gridCol w="1014730">
                  <a:extLst>
                    <a:ext uri="{9D8B030D-6E8A-4147-A177-3AD203B41FA5}">
                      <a16:colId xmlns:a16="http://schemas.microsoft.com/office/drawing/2014/main" val="2731914878"/>
                    </a:ext>
                  </a:extLst>
                </a:gridCol>
                <a:gridCol w="1014730">
                  <a:extLst>
                    <a:ext uri="{9D8B030D-6E8A-4147-A177-3AD203B41FA5}">
                      <a16:colId xmlns:a16="http://schemas.microsoft.com/office/drawing/2014/main" val="4006703162"/>
                    </a:ext>
                  </a:extLst>
                </a:gridCol>
                <a:gridCol w="1014730">
                  <a:extLst>
                    <a:ext uri="{9D8B030D-6E8A-4147-A177-3AD203B41FA5}">
                      <a16:colId xmlns:a16="http://schemas.microsoft.com/office/drawing/2014/main" val="3054623472"/>
                    </a:ext>
                  </a:extLst>
                </a:gridCol>
              </a:tblGrid>
              <a:tr h="625114">
                <a:tc>
                  <a:txBody>
                    <a:bodyPr/>
                    <a:lstStyle/>
                    <a:p>
                      <a:endParaRPr lang="nl-BE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Cluster 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dirty="0"/>
                        <a:t>Cluster 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dirty="0"/>
                        <a:t>Cluster 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dirty="0"/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1705086"/>
                  </a:ext>
                </a:extLst>
              </a:tr>
              <a:tr h="62511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dirty="0"/>
                        <a:t>Cluster 0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400" dirty="0">
                          <a:solidFill>
                            <a:schemeClr val="bg1"/>
                          </a:solidFill>
                        </a:rPr>
                        <a:t>#Mat-ches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400" dirty="0">
                          <a:solidFill>
                            <a:schemeClr val="bg1"/>
                          </a:solidFill>
                        </a:rPr>
                        <a:t>#Mat-ches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400" dirty="0">
                          <a:solidFill>
                            <a:schemeClr val="bg1"/>
                          </a:solidFill>
                        </a:rPr>
                        <a:t>#Mat-ches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1" dirty="0" err="1">
                          <a:solidFill>
                            <a:schemeClr val="bg1"/>
                          </a:solidFill>
                        </a:rPr>
                        <a:t>RowSum</a:t>
                      </a:r>
                      <a:endParaRPr lang="nl-BE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5788576"/>
                  </a:ext>
                </a:extLst>
              </a:tr>
              <a:tr h="62511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dirty="0"/>
                        <a:t>Cluster 1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400" dirty="0">
                          <a:solidFill>
                            <a:schemeClr val="bg1"/>
                          </a:solidFill>
                        </a:rPr>
                        <a:t>#Mat-ches</a:t>
                      </a:r>
                      <a:endParaRPr lang="nl-BE" sz="14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400" dirty="0">
                          <a:solidFill>
                            <a:schemeClr val="bg1"/>
                          </a:solidFill>
                        </a:rPr>
                        <a:t>#Mat-ches</a:t>
                      </a:r>
                      <a:endParaRPr lang="nl-BE" sz="14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400" dirty="0">
                          <a:solidFill>
                            <a:schemeClr val="bg1"/>
                          </a:solidFill>
                        </a:rPr>
                        <a:t>#Mat-ches</a:t>
                      </a:r>
                      <a:endParaRPr lang="nl-BE" sz="14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1" dirty="0" err="1">
                          <a:solidFill>
                            <a:schemeClr val="bg1"/>
                          </a:solidFill>
                        </a:rPr>
                        <a:t>RowSum</a:t>
                      </a:r>
                      <a:endParaRPr lang="nl-BE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0530836"/>
                  </a:ext>
                </a:extLst>
              </a:tr>
              <a:tr h="625114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dirty="0"/>
                        <a:t>Cluster 2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400" dirty="0">
                          <a:solidFill>
                            <a:schemeClr val="bg1"/>
                          </a:solidFill>
                        </a:rPr>
                        <a:t>#Mat-ches</a:t>
                      </a:r>
                      <a:endParaRPr lang="nl-BE" sz="14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400" dirty="0">
                          <a:solidFill>
                            <a:schemeClr val="bg1"/>
                          </a:solidFill>
                        </a:rPr>
                        <a:t>#Mat-ches</a:t>
                      </a:r>
                      <a:endParaRPr lang="nl-BE" sz="14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sz="1400" dirty="0">
                          <a:solidFill>
                            <a:schemeClr val="bg1"/>
                          </a:solidFill>
                        </a:rPr>
                        <a:t>#Mat-ches</a:t>
                      </a:r>
                      <a:endParaRPr lang="nl-BE" sz="1400" dirty="0"/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600" b="1" dirty="0" err="1">
                          <a:solidFill>
                            <a:schemeClr val="bg1"/>
                          </a:solidFill>
                        </a:rPr>
                        <a:t>RowSum</a:t>
                      </a:r>
                      <a:endParaRPr lang="nl-BE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7687292"/>
                  </a:ext>
                </a:extLst>
              </a:tr>
              <a:tr h="159759"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l-BE" dirty="0"/>
                        <a:t>Total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400" b="1" dirty="0" err="1">
                          <a:solidFill>
                            <a:schemeClr val="bg1"/>
                          </a:solidFill>
                        </a:rPr>
                        <a:t>ColSum</a:t>
                      </a:r>
                      <a:endParaRPr lang="nl-BE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400" b="1" dirty="0" err="1">
                          <a:solidFill>
                            <a:schemeClr val="bg1"/>
                          </a:solidFill>
                        </a:rPr>
                        <a:t>ColSum</a:t>
                      </a:r>
                      <a:endParaRPr lang="nl-BE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l-BE" sz="1400" b="1" dirty="0" err="1">
                          <a:solidFill>
                            <a:schemeClr val="bg1"/>
                          </a:solidFill>
                        </a:rPr>
                        <a:t>ColSum</a:t>
                      </a:r>
                      <a:endParaRPr lang="nl-BE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endParaRPr lang="nl-BE" sz="16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0398931"/>
                  </a:ext>
                </a:extLst>
              </a:tr>
            </a:tbl>
          </a:graphicData>
        </a:graphic>
      </p:graphicFrame>
      <p:sp>
        <p:nvSpPr>
          <p:cNvPr id="10" name="Tekstvak 9">
            <a:extLst>
              <a:ext uri="{FF2B5EF4-FFF2-40B4-BE49-F238E27FC236}">
                <a16:creationId xmlns:a16="http://schemas.microsoft.com/office/drawing/2014/main" id="{044854F2-CFF4-4EE5-AC20-EDAA6D6B5CFD}"/>
              </a:ext>
            </a:extLst>
          </p:cNvPr>
          <p:cNvSpPr txBox="1"/>
          <p:nvPr/>
        </p:nvSpPr>
        <p:spPr>
          <a:xfrm rot="16200000">
            <a:off x="4595200" y="4112327"/>
            <a:ext cx="41552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i="1" dirty="0"/>
              <a:t>Crime-</a:t>
            </a:r>
            <a:r>
              <a:rPr lang="nl-BE" sz="1600" b="1" i="1" dirty="0" err="1"/>
              <a:t>based</a:t>
            </a:r>
            <a:r>
              <a:rPr lang="nl-BE" sz="1600" b="1" i="1" dirty="0"/>
              <a:t> clusters</a:t>
            </a:r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F4E1FB27-5865-4A1F-BFDC-2DF19BDD6E4E}"/>
              </a:ext>
            </a:extLst>
          </p:cNvPr>
          <p:cNvSpPr txBox="1"/>
          <p:nvPr/>
        </p:nvSpPr>
        <p:spPr>
          <a:xfrm>
            <a:off x="7240985" y="2479486"/>
            <a:ext cx="41552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600" b="1" i="1" dirty="0" err="1"/>
              <a:t>Venue-based</a:t>
            </a:r>
            <a:r>
              <a:rPr lang="nl-BE" sz="1600" b="1" i="1" dirty="0"/>
              <a:t> clusters</a:t>
            </a:r>
          </a:p>
        </p:txBody>
      </p:sp>
      <p:sp>
        <p:nvSpPr>
          <p:cNvPr id="15" name="Tekstvak 14">
            <a:extLst>
              <a:ext uri="{FF2B5EF4-FFF2-40B4-BE49-F238E27FC236}">
                <a16:creationId xmlns:a16="http://schemas.microsoft.com/office/drawing/2014/main" id="{6FF6ACC0-DF0F-46BA-BFDC-AFB3426A9251}"/>
              </a:ext>
            </a:extLst>
          </p:cNvPr>
          <p:cNvSpPr txBox="1"/>
          <p:nvPr/>
        </p:nvSpPr>
        <p:spPr>
          <a:xfrm>
            <a:off x="0" y="5367969"/>
            <a:ext cx="7931944" cy="1542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[Ref5]: "Objective criteria for the evaluation of clustering methods" by 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William M. Rand, Journal of the American Statistical Association 66 (336): 846–850 (1971).</a:t>
            </a:r>
            <a:endParaRPr lang="nl-B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[Ref6]: </a:t>
            </a:r>
            <a:r>
              <a:rPr lang="en-US" sz="14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https://scikit-learn.org/stable/modules/generated/sklearn.metrics.jaccard_score.html</a:t>
            </a: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, </a:t>
            </a:r>
            <a:b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accessed 3-jan 2021.</a:t>
            </a:r>
          </a:p>
          <a:p>
            <a:pPr>
              <a:lnSpc>
                <a:spcPct val="107000"/>
              </a:lnSpc>
              <a:spcAft>
                <a:spcPts val="300"/>
              </a:spcAft>
            </a:pPr>
            <a:r>
              <a:rPr lang="en-US" sz="1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[Ref7]: “Selecting and interpreting measures of thematic classification accuracy" by Stephen V. Stehman, Remote Sensing of Environment. 62 (1): 77–89 (1997).</a:t>
            </a:r>
            <a:endParaRPr lang="nl-BE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6" name="Picture 4" descr="Afbeeldingsresultaten voor chicago wappen">
            <a:extLst>
              <a:ext uri="{FF2B5EF4-FFF2-40B4-BE49-F238E27FC236}">
                <a16:creationId xmlns:a16="http://schemas.microsoft.com/office/drawing/2014/main" id="{B32033B4-85FB-48C3-854B-9C1F56282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85347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C3CF08-3688-440E-A968-69FD1C1F8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 err="1"/>
              <a:t>Results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3281718-A1E2-4041-9C1D-689107B8C4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+mj-lt"/>
              <a:buAutoNum type="arabicPeriod"/>
            </a:pPr>
            <a:r>
              <a:rPr lang="en-US" dirty="0"/>
              <a:t>Crime characteristics of Chicago neighborhoods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Characteristic venues of Chicago neighborhoods</a:t>
            </a:r>
          </a:p>
          <a:p>
            <a:pPr>
              <a:buFont typeface="+mj-lt"/>
              <a:buAutoNum type="arabicPeriod"/>
            </a:pPr>
            <a:endParaRPr lang="en-US" dirty="0"/>
          </a:p>
          <a:p>
            <a:pPr>
              <a:buFont typeface="+mj-lt"/>
              <a:buAutoNum type="arabicPeriod"/>
            </a:pPr>
            <a:r>
              <a:rPr lang="en-US" dirty="0"/>
              <a:t>Relationship between crime and venue characteristics of Chicago neighborhoods</a:t>
            </a:r>
          </a:p>
          <a:p>
            <a:endParaRPr lang="nl-BE" dirty="0"/>
          </a:p>
        </p:txBody>
      </p:sp>
      <p:pic>
        <p:nvPicPr>
          <p:cNvPr id="4" name="Picture 4" descr="Afbeeldingsresultaten voor chicago wappen">
            <a:extLst>
              <a:ext uri="{FF2B5EF4-FFF2-40B4-BE49-F238E27FC236}">
                <a16:creationId xmlns:a16="http://schemas.microsoft.com/office/drawing/2014/main" id="{6B974F02-28CF-437D-A724-0D479C9452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7340" y="133667"/>
            <a:ext cx="1800000" cy="14169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009837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eerbaar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TM03457503[[fn=Citeerbaar]]</Template>
  <TotalTime>146</TotalTime>
  <Words>1532</Words>
  <Application>Microsoft Office PowerPoint</Application>
  <PresentationFormat>Breedbeeld</PresentationFormat>
  <Paragraphs>155</Paragraphs>
  <Slides>18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4" baseType="lpstr">
      <vt:lpstr>Arial</vt:lpstr>
      <vt:lpstr>Calibri</vt:lpstr>
      <vt:lpstr>Century Gothic</vt:lpstr>
      <vt:lpstr>Wingdings</vt:lpstr>
      <vt:lpstr>Wingdings 2</vt:lpstr>
      <vt:lpstr>Citeerbaar</vt:lpstr>
      <vt:lpstr>A comparison of Chicago neighborhoods in terms of business and social activity against crime rate.</vt:lpstr>
      <vt:lpstr>Introduction / Business Problem</vt:lpstr>
      <vt:lpstr>Data requirements and sources</vt:lpstr>
      <vt:lpstr>Methodology</vt:lpstr>
      <vt:lpstr>Methodology con’t</vt:lpstr>
      <vt:lpstr>Methodology con’t</vt:lpstr>
      <vt:lpstr>Methodology con’t</vt:lpstr>
      <vt:lpstr>Methodology con’t</vt:lpstr>
      <vt:lpstr>Results</vt:lpstr>
      <vt:lpstr>Results con’t</vt:lpstr>
      <vt:lpstr>Results con’t</vt:lpstr>
      <vt:lpstr>Results con’t</vt:lpstr>
      <vt:lpstr>Results con’t</vt:lpstr>
      <vt:lpstr>Results con’t</vt:lpstr>
      <vt:lpstr>Discussion</vt:lpstr>
      <vt:lpstr>Discussion con’t</vt:lpstr>
      <vt:lpstr>Discussion con’t</vt:lpstr>
      <vt:lpstr>Conclusion and outlook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comparison of Chicago neighborhoods in terms of business and social activity against crime rate.</dc:title>
  <dc:creator>Marc Hauptmann</dc:creator>
  <cp:lastModifiedBy>Marc Hauptmann</cp:lastModifiedBy>
  <cp:revision>26</cp:revision>
  <dcterms:created xsi:type="dcterms:W3CDTF">2021-01-04T07:55:24Z</dcterms:created>
  <dcterms:modified xsi:type="dcterms:W3CDTF">2021-01-04T10:22:10Z</dcterms:modified>
</cp:coreProperties>
</file>

<file path=docProps/thumbnail.jpeg>
</file>